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Nunito"/>
      <p:regular r:id="rId17"/>
      <p:bold r:id="rId18"/>
      <p:italic r:id="rId19"/>
      <p:boldItalic r:id="rId20"/>
    </p:embeddedFont>
    <p:embeddedFont>
      <p:font typeface="Lato"/>
      <p:regular r:id="rId21"/>
      <p:bold r:id="rId22"/>
      <p:italic r:id="rId23"/>
      <p:boldItalic r:id="rId24"/>
    </p:embeddedFont>
    <p:embeddedFont>
      <p:font typeface="Lato Light"/>
      <p:regular r:id="rId25"/>
      <p:bold r:id="rId26"/>
      <p:italic r:id="rId27"/>
      <p:boldItalic r:id="rId28"/>
    </p:embeddedFont>
    <p:embeddedFont>
      <p:font typeface="Maven Pro"/>
      <p:regular r:id="rId29"/>
      <p:bold r:id="rId30"/>
    </p:embeddedFont>
    <p:embeddedFont>
      <p:font typeface="Nunito Medium"/>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Light-bold.fntdata"/><Relationship Id="rId25" Type="http://schemas.openxmlformats.org/officeDocument/2006/relationships/font" Target="fonts/LatoLight-regular.fntdata"/><Relationship Id="rId28" Type="http://schemas.openxmlformats.org/officeDocument/2006/relationships/font" Target="fonts/LatoLight-boldItalic.fntdata"/><Relationship Id="rId27" Type="http://schemas.openxmlformats.org/officeDocument/2006/relationships/font" Target="fonts/LatoLigh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Medium-regular.fntdata"/><Relationship Id="rId30" Type="http://schemas.openxmlformats.org/officeDocument/2006/relationships/font" Target="fonts/MavenPro-bold.fntdata"/><Relationship Id="rId11" Type="http://schemas.openxmlformats.org/officeDocument/2006/relationships/slide" Target="slides/slide6.xml"/><Relationship Id="rId33" Type="http://schemas.openxmlformats.org/officeDocument/2006/relationships/font" Target="fonts/NunitoMedium-italic.fntdata"/><Relationship Id="rId10" Type="http://schemas.openxmlformats.org/officeDocument/2006/relationships/slide" Target="slides/slide5.xml"/><Relationship Id="rId32" Type="http://schemas.openxmlformats.org/officeDocument/2006/relationships/font" Target="fonts/NunitoMedium-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NunitoMedium-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regular.fntdata"/><Relationship Id="rId16" Type="http://schemas.openxmlformats.org/officeDocument/2006/relationships/slide" Target="slides/slide11.xml"/><Relationship Id="rId19" Type="http://schemas.openxmlformats.org/officeDocument/2006/relationships/font" Target="fonts/Nunito-italic.fntdata"/><Relationship Id="rId18" Type="http://schemas.openxmlformats.org/officeDocument/2006/relationships/font" Target="fonts/Nuni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4d721e4d6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4d721e4d6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4d721e4d6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4d721e4d6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4d721e4d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4d721e4d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4d721e4d6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4d721e4d6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 Rodgers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4d721e4d6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4d721e4d6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4d721e4d6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4d721e4d6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4d721e4d6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4d721e4d6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4d721e4d6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4d721e4d6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4d721e4d6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4d721e4d6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4dbba7961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4dbba7961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404783" y="1807700"/>
            <a:ext cx="8520600" cy="20526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rPr b="1" lang="en" sz="4000">
                <a:latin typeface="Lato"/>
                <a:ea typeface="Lato"/>
                <a:cs typeface="Lato"/>
                <a:sym typeface="Lato"/>
              </a:rPr>
              <a:t>The Network Science Behind </a:t>
            </a:r>
            <a:endParaRPr b="1" sz="4000">
              <a:latin typeface="Lato"/>
              <a:ea typeface="Lato"/>
              <a:cs typeface="Lato"/>
              <a:sym typeface="Lato"/>
            </a:endParaRPr>
          </a:p>
          <a:p>
            <a:pPr indent="0" lvl="0" marL="0" rtl="0" algn="l">
              <a:lnSpc>
                <a:spcPct val="115000"/>
              </a:lnSpc>
              <a:spcBef>
                <a:spcPts val="0"/>
              </a:spcBef>
              <a:spcAft>
                <a:spcPts val="0"/>
              </a:spcAft>
              <a:buClr>
                <a:schemeClr val="dk1"/>
              </a:buClr>
              <a:buSzPct val="27500"/>
              <a:buFont typeface="Arial"/>
              <a:buNone/>
            </a:pPr>
            <a:r>
              <a:rPr b="1" lang="en" sz="4000">
                <a:latin typeface="Lato"/>
                <a:ea typeface="Lato"/>
                <a:cs typeface="Lato"/>
                <a:sym typeface="Lato"/>
              </a:rPr>
              <a:t>Organized Crime In Mexico </a:t>
            </a:r>
            <a:endParaRPr b="1" sz="4000">
              <a:latin typeface="Lato"/>
              <a:ea typeface="Lato"/>
              <a:cs typeface="Lato"/>
              <a:sym typeface="Lato"/>
            </a:endParaRPr>
          </a:p>
          <a:p>
            <a:pPr indent="0" lvl="0" marL="0" rtl="0" algn="l">
              <a:lnSpc>
                <a:spcPct val="115000"/>
              </a:lnSpc>
              <a:spcBef>
                <a:spcPts val="0"/>
              </a:spcBef>
              <a:spcAft>
                <a:spcPts val="0"/>
              </a:spcAft>
              <a:buNone/>
            </a:pPr>
            <a:r>
              <a:t/>
            </a:r>
            <a:endParaRPr sz="1400">
              <a:latin typeface="Lato"/>
              <a:ea typeface="Lato"/>
              <a:cs typeface="Lato"/>
              <a:sym typeface="Lato"/>
            </a:endParaRPr>
          </a:p>
          <a:p>
            <a:pPr indent="0" lvl="0" marL="0" rtl="0" algn="l">
              <a:lnSpc>
                <a:spcPct val="115000"/>
              </a:lnSpc>
              <a:spcBef>
                <a:spcPts val="0"/>
              </a:spcBef>
              <a:spcAft>
                <a:spcPts val="0"/>
              </a:spcAft>
              <a:buNone/>
            </a:pPr>
            <a:r>
              <a:rPr lang="en" sz="1400">
                <a:latin typeface="Lato"/>
                <a:ea typeface="Lato"/>
                <a:cs typeface="Lato"/>
                <a:sym typeface="Lato"/>
              </a:rPr>
              <a:t>Social Network Analytics DNSC 4233-10</a:t>
            </a:r>
            <a:endParaRPr sz="1400">
              <a:latin typeface="Lato"/>
              <a:ea typeface="Lato"/>
              <a:cs typeface="Lato"/>
              <a:sym typeface="Lato"/>
            </a:endParaRPr>
          </a:p>
          <a:p>
            <a:pPr indent="0" lvl="0" marL="0" rtl="0" algn="l">
              <a:lnSpc>
                <a:spcPct val="115000"/>
              </a:lnSpc>
              <a:spcBef>
                <a:spcPts val="0"/>
              </a:spcBef>
              <a:spcAft>
                <a:spcPts val="0"/>
              </a:spcAft>
              <a:buNone/>
            </a:pPr>
            <a:r>
              <a:t/>
            </a:r>
            <a:endParaRPr sz="1400">
              <a:latin typeface="Lato Light"/>
              <a:ea typeface="Lato Light"/>
              <a:cs typeface="Lato Light"/>
              <a:sym typeface="Lato Light"/>
            </a:endParaRPr>
          </a:p>
          <a:p>
            <a:pPr indent="0" lvl="0" marL="0" rtl="0" algn="l">
              <a:lnSpc>
                <a:spcPct val="115000"/>
              </a:lnSpc>
              <a:spcBef>
                <a:spcPts val="0"/>
              </a:spcBef>
              <a:spcAft>
                <a:spcPts val="0"/>
              </a:spcAft>
              <a:buNone/>
            </a:pPr>
            <a:r>
              <a:rPr lang="en" sz="1400">
                <a:latin typeface="Lato Light"/>
                <a:ea typeface="Lato Light"/>
                <a:cs typeface="Lato Light"/>
                <a:sym typeface="Lato Light"/>
              </a:rPr>
              <a:t>Connor Rodgers, Xinyu Li, Marissa Lumnah, </a:t>
            </a:r>
            <a:endParaRPr sz="1400">
              <a:latin typeface="Lato Light"/>
              <a:ea typeface="Lato Light"/>
              <a:cs typeface="Lato Light"/>
              <a:sym typeface="Lato Light"/>
            </a:endParaRPr>
          </a:p>
          <a:p>
            <a:pPr indent="0" lvl="0" marL="0" rtl="0" algn="l">
              <a:lnSpc>
                <a:spcPct val="115000"/>
              </a:lnSpc>
              <a:spcBef>
                <a:spcPts val="0"/>
              </a:spcBef>
              <a:spcAft>
                <a:spcPts val="0"/>
              </a:spcAft>
              <a:buNone/>
            </a:pPr>
            <a:r>
              <a:rPr lang="en" sz="1400">
                <a:latin typeface="Lato Light"/>
                <a:ea typeface="Lato Light"/>
                <a:cs typeface="Lato Light"/>
                <a:sym typeface="Lato Light"/>
              </a:rPr>
              <a:t>Jackson Pentecost, Ambuja Sharma,  and Matthew Wolf</a:t>
            </a:r>
            <a:endParaRPr sz="1400">
              <a:latin typeface="Lato Light"/>
              <a:ea typeface="Lato Light"/>
              <a:cs typeface="Lato Light"/>
              <a:sym typeface="Lato Light"/>
            </a:endParaRPr>
          </a:p>
          <a:p>
            <a:pPr indent="0" lvl="0" marL="0" rtl="0" algn="l">
              <a:lnSpc>
                <a:spcPct val="115000"/>
              </a:lnSpc>
              <a:spcBef>
                <a:spcPts val="0"/>
              </a:spcBef>
              <a:spcAft>
                <a:spcPts val="0"/>
              </a:spcAft>
              <a:buNone/>
            </a:pPr>
            <a:r>
              <a:t/>
            </a:r>
            <a:endParaRPr sz="1400">
              <a:latin typeface="Lato Light"/>
              <a:ea typeface="Lato Light"/>
              <a:cs typeface="Lato Light"/>
              <a:sym typeface="Lato Light"/>
            </a:endParaRPr>
          </a:p>
          <a:p>
            <a:pPr indent="0" lvl="0" marL="0" rtl="0" algn="l">
              <a:lnSpc>
                <a:spcPct val="115000"/>
              </a:lnSpc>
              <a:spcBef>
                <a:spcPts val="0"/>
              </a:spcBef>
              <a:spcAft>
                <a:spcPts val="0"/>
              </a:spcAft>
              <a:buClr>
                <a:schemeClr val="dk1"/>
              </a:buClr>
              <a:buSzPct val="78571"/>
              <a:buFont typeface="Arial"/>
              <a:buNone/>
            </a:pPr>
            <a:r>
              <a:t/>
            </a:r>
            <a:endParaRPr sz="1400">
              <a:latin typeface="Lato"/>
              <a:ea typeface="Lato"/>
              <a:cs typeface="Lato"/>
              <a:sym typeface="Lato"/>
            </a:endParaRPr>
          </a:p>
          <a:p>
            <a:pPr indent="0" lvl="0" marL="0" rtl="0" algn="l">
              <a:spcBef>
                <a:spcPts val="0"/>
              </a:spcBef>
              <a:spcAft>
                <a:spcPts val="0"/>
              </a:spcAft>
              <a:buNone/>
            </a:pPr>
            <a:r>
              <a:t/>
            </a:r>
            <a:endParaRPr/>
          </a:p>
        </p:txBody>
      </p:sp>
      <p:pic>
        <p:nvPicPr>
          <p:cNvPr id="278" name="Google Shape;278;p13"/>
          <p:cNvPicPr preferRelativeResize="0"/>
          <p:nvPr/>
        </p:nvPicPr>
        <p:blipFill>
          <a:blip r:embed="rId3">
            <a:alphaModFix/>
          </a:blip>
          <a:stretch>
            <a:fillRect/>
          </a:stretch>
        </p:blipFill>
        <p:spPr>
          <a:xfrm>
            <a:off x="5359400" y="2571749"/>
            <a:ext cx="3081368" cy="2052600"/>
          </a:xfrm>
          <a:prstGeom prst="rect">
            <a:avLst/>
          </a:prstGeom>
          <a:noFill/>
          <a:ln>
            <a:noFill/>
          </a:ln>
        </p:spPr>
      </p:pic>
      <p:pic>
        <p:nvPicPr>
          <p:cNvPr id="279" name="Google Shape;279;p13"/>
          <p:cNvPicPr preferRelativeResize="0"/>
          <p:nvPr/>
        </p:nvPicPr>
        <p:blipFill>
          <a:blip r:embed="rId4">
            <a:alphaModFix/>
          </a:blip>
          <a:stretch>
            <a:fillRect/>
          </a:stretch>
        </p:blipFill>
        <p:spPr>
          <a:xfrm>
            <a:off x="5131665" y="2525825"/>
            <a:ext cx="3468685" cy="2098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2"/>
          <p:cNvSpPr/>
          <p:nvPr/>
        </p:nvSpPr>
        <p:spPr>
          <a:xfrm>
            <a:off x="2741625" y="1406375"/>
            <a:ext cx="5917800" cy="317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78" name="Google Shape;378;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Is This Important?</a:t>
            </a:r>
            <a:endParaRPr/>
          </a:p>
        </p:txBody>
      </p:sp>
      <p:sp>
        <p:nvSpPr>
          <p:cNvPr id="379" name="Google Shape;379;p22"/>
          <p:cNvSpPr txBox="1"/>
          <p:nvPr>
            <p:ph idx="1" type="body"/>
          </p:nvPr>
        </p:nvSpPr>
        <p:spPr>
          <a:xfrm>
            <a:off x="2717925" y="1358950"/>
            <a:ext cx="5917800" cy="3172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homicide rate has a sharp increase from 2014-2018 and has remained at the high end since. This tells us that cartel violence continues to be an issue, and studying their social structure could provide helpful insights into the source of the violence. The number of missing people has also increased over time, even though the growth rate is less consistent. However, the least steady is the arrest rate over time, these sharp rises and falls in the graph tell us that law enforcement has not been able to consistently keep up with cartel-related violence.</a:t>
            </a:r>
            <a:endParaRPr/>
          </a:p>
          <a:p>
            <a:pPr indent="0" lvl="0" marL="0" rtl="0" algn="l">
              <a:spcBef>
                <a:spcPts val="1200"/>
              </a:spcBef>
              <a:spcAft>
                <a:spcPts val="1200"/>
              </a:spcAft>
              <a:buNone/>
            </a:pPr>
            <a:r>
              <a:rPr lang="en"/>
              <a:t>This is important to understand and study because if we can understand cartel movements and structure we can get a better understanding of how they work. Once the cartel structures are understood we will have the necessary tools for law enforcement to address them and keep communities safe.</a:t>
            </a:r>
            <a:endParaRPr/>
          </a:p>
        </p:txBody>
      </p:sp>
      <p:pic>
        <p:nvPicPr>
          <p:cNvPr id="380" name="Google Shape;380;p22"/>
          <p:cNvPicPr preferRelativeResize="0"/>
          <p:nvPr/>
        </p:nvPicPr>
        <p:blipFill>
          <a:blip r:embed="rId3">
            <a:alphaModFix/>
          </a:blip>
          <a:stretch>
            <a:fillRect/>
          </a:stretch>
        </p:blipFill>
        <p:spPr>
          <a:xfrm>
            <a:off x="389975" y="1358950"/>
            <a:ext cx="2006949" cy="1239988"/>
          </a:xfrm>
          <a:prstGeom prst="rect">
            <a:avLst/>
          </a:prstGeom>
          <a:noFill/>
          <a:ln>
            <a:noFill/>
          </a:ln>
        </p:spPr>
      </p:pic>
      <p:pic>
        <p:nvPicPr>
          <p:cNvPr id="381" name="Google Shape;381;p22"/>
          <p:cNvPicPr preferRelativeResize="0"/>
          <p:nvPr/>
        </p:nvPicPr>
        <p:blipFill>
          <a:blip r:embed="rId4">
            <a:alphaModFix/>
          </a:blip>
          <a:stretch>
            <a:fillRect/>
          </a:stretch>
        </p:blipFill>
        <p:spPr>
          <a:xfrm>
            <a:off x="389986" y="2598950"/>
            <a:ext cx="2006949" cy="1239999"/>
          </a:xfrm>
          <a:prstGeom prst="rect">
            <a:avLst/>
          </a:prstGeom>
          <a:noFill/>
          <a:ln>
            <a:noFill/>
          </a:ln>
        </p:spPr>
      </p:pic>
      <p:pic>
        <p:nvPicPr>
          <p:cNvPr id="382" name="Google Shape;382;p22"/>
          <p:cNvPicPr preferRelativeResize="0"/>
          <p:nvPr/>
        </p:nvPicPr>
        <p:blipFill>
          <a:blip r:embed="rId5">
            <a:alphaModFix/>
          </a:blip>
          <a:stretch>
            <a:fillRect/>
          </a:stretch>
        </p:blipFill>
        <p:spPr>
          <a:xfrm>
            <a:off x="389976" y="3838950"/>
            <a:ext cx="2006949" cy="12400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p:nvPr/>
        </p:nvSpPr>
        <p:spPr>
          <a:xfrm>
            <a:off x="305775" y="1592250"/>
            <a:ext cx="4017300" cy="185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85" name="Google Shape;285;p14"/>
          <p:cNvSpPr txBox="1"/>
          <p:nvPr>
            <p:ph type="title"/>
          </p:nvPr>
        </p:nvSpPr>
        <p:spPr>
          <a:xfrm>
            <a:off x="1303800" y="598575"/>
            <a:ext cx="7083300" cy="71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Executive Summary</a:t>
            </a:r>
            <a:endParaRPr/>
          </a:p>
        </p:txBody>
      </p:sp>
      <p:grpSp>
        <p:nvGrpSpPr>
          <p:cNvPr id="286" name="Google Shape;286;p14"/>
          <p:cNvGrpSpPr/>
          <p:nvPr/>
        </p:nvGrpSpPr>
        <p:grpSpPr>
          <a:xfrm>
            <a:off x="541877" y="3778227"/>
            <a:ext cx="8049424" cy="1364889"/>
            <a:chOff x="552512" y="3443975"/>
            <a:chExt cx="8038973" cy="1699526"/>
          </a:xfrm>
        </p:grpSpPr>
        <p:pic>
          <p:nvPicPr>
            <p:cNvPr id="287" name="Google Shape;287;p14" title="94-947232_social-media-2-social-network-competition-png 1.png"/>
            <p:cNvPicPr preferRelativeResize="0"/>
            <p:nvPr/>
          </p:nvPicPr>
          <p:blipFill>
            <a:blip r:embed="rId3">
              <a:alphaModFix/>
            </a:blip>
            <a:stretch>
              <a:fillRect/>
            </a:stretch>
          </p:blipFill>
          <p:spPr>
            <a:xfrm>
              <a:off x="5886551" y="3443975"/>
              <a:ext cx="2704934" cy="1699526"/>
            </a:xfrm>
            <a:prstGeom prst="rect">
              <a:avLst/>
            </a:prstGeom>
            <a:noFill/>
            <a:ln>
              <a:noFill/>
            </a:ln>
          </p:spPr>
        </p:pic>
        <p:pic>
          <p:nvPicPr>
            <p:cNvPr id="288" name="Google Shape;288;p14" title="94-947232_social-media-2-social-network-competition-png 1.png"/>
            <p:cNvPicPr preferRelativeResize="0"/>
            <p:nvPr/>
          </p:nvPicPr>
          <p:blipFill>
            <a:blip r:embed="rId3">
              <a:alphaModFix/>
            </a:blip>
            <a:stretch>
              <a:fillRect/>
            </a:stretch>
          </p:blipFill>
          <p:spPr>
            <a:xfrm>
              <a:off x="3181617" y="3443975"/>
              <a:ext cx="2704934" cy="1699526"/>
            </a:xfrm>
            <a:prstGeom prst="rect">
              <a:avLst/>
            </a:prstGeom>
            <a:noFill/>
            <a:ln>
              <a:noFill/>
            </a:ln>
          </p:spPr>
        </p:pic>
        <p:pic>
          <p:nvPicPr>
            <p:cNvPr id="289" name="Google Shape;289;p14" title="94-947232_social-media-2-social-network-competition-png 1.png"/>
            <p:cNvPicPr preferRelativeResize="0"/>
            <p:nvPr/>
          </p:nvPicPr>
          <p:blipFill>
            <a:blip r:embed="rId3">
              <a:alphaModFix/>
            </a:blip>
            <a:stretch>
              <a:fillRect/>
            </a:stretch>
          </p:blipFill>
          <p:spPr>
            <a:xfrm>
              <a:off x="552512" y="3443975"/>
              <a:ext cx="2704934" cy="1699526"/>
            </a:xfrm>
            <a:prstGeom prst="rect">
              <a:avLst/>
            </a:prstGeom>
            <a:noFill/>
            <a:ln>
              <a:noFill/>
            </a:ln>
          </p:spPr>
        </p:pic>
      </p:grpSp>
      <p:sp>
        <p:nvSpPr>
          <p:cNvPr id="290" name="Google Shape;290;p14"/>
          <p:cNvSpPr txBox="1"/>
          <p:nvPr>
            <p:ph idx="1" type="body"/>
          </p:nvPr>
        </p:nvSpPr>
        <p:spPr>
          <a:xfrm>
            <a:off x="305777" y="1592250"/>
            <a:ext cx="4017300" cy="1851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a:t>Data Collection:</a:t>
            </a:r>
            <a:endParaRPr b="1"/>
          </a:p>
          <a:p>
            <a:pPr indent="-311150" lvl="0" marL="457200" rtl="0" algn="l">
              <a:lnSpc>
                <a:spcPct val="115000"/>
              </a:lnSpc>
              <a:spcBef>
                <a:spcPts val="0"/>
              </a:spcBef>
              <a:spcAft>
                <a:spcPts val="0"/>
              </a:spcAft>
              <a:buSzPts val="1300"/>
              <a:buChar char="●"/>
            </a:pPr>
            <a:r>
              <a:rPr lang="en"/>
              <a:t>Organized crime in Mexico has evolved into a complex system of alliances and rivalries</a:t>
            </a:r>
            <a:endParaRPr/>
          </a:p>
          <a:p>
            <a:pPr indent="-311150" lvl="0" marL="457200" rtl="0" algn="l">
              <a:lnSpc>
                <a:spcPct val="115000"/>
              </a:lnSpc>
              <a:spcBef>
                <a:spcPts val="0"/>
              </a:spcBef>
              <a:spcAft>
                <a:spcPts val="0"/>
              </a:spcAft>
              <a:buSzPts val="1300"/>
              <a:buChar char="●"/>
            </a:pPr>
            <a:r>
              <a:rPr lang="en"/>
              <a:t>Analyze a network dataset that </a:t>
            </a:r>
            <a:r>
              <a:rPr lang="en"/>
              <a:t>captures</a:t>
            </a:r>
            <a:r>
              <a:rPr lang="en"/>
              <a:t> these relationships in the year 2020, where nodes represent cartel groups and edges denote either alliances or rivalries</a:t>
            </a:r>
            <a:endParaRPr/>
          </a:p>
        </p:txBody>
      </p:sp>
      <p:sp>
        <p:nvSpPr>
          <p:cNvPr id="291" name="Google Shape;291;p14"/>
          <p:cNvSpPr/>
          <p:nvPr/>
        </p:nvSpPr>
        <p:spPr>
          <a:xfrm>
            <a:off x="4752050" y="1592250"/>
            <a:ext cx="4017300" cy="185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92" name="Google Shape;292;p14"/>
          <p:cNvSpPr txBox="1"/>
          <p:nvPr>
            <p:ph idx="1" type="body"/>
          </p:nvPr>
        </p:nvSpPr>
        <p:spPr>
          <a:xfrm>
            <a:off x="4752052" y="1592250"/>
            <a:ext cx="4017300" cy="18516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b="1" lang="en"/>
              <a:t>Research Questions:</a:t>
            </a:r>
            <a:endParaRPr b="1"/>
          </a:p>
          <a:p>
            <a:pPr indent="-311150" lvl="0" marL="457200" rtl="0" algn="l">
              <a:lnSpc>
                <a:spcPct val="115000"/>
              </a:lnSpc>
              <a:spcBef>
                <a:spcPts val="0"/>
              </a:spcBef>
              <a:spcAft>
                <a:spcPts val="0"/>
              </a:spcAft>
              <a:buSzPts val="1300"/>
              <a:buChar char="●"/>
            </a:pPr>
            <a:r>
              <a:rPr lang="en"/>
              <a:t>Which cartels are the most structurally influential in Mexico, and does it differ between alliances and rivalries?</a:t>
            </a:r>
            <a:endParaRPr/>
          </a:p>
          <a:p>
            <a:pPr indent="-311150" lvl="0" marL="457200" rtl="0" algn="l">
              <a:lnSpc>
                <a:spcPct val="115000"/>
              </a:lnSpc>
              <a:spcBef>
                <a:spcPts val="0"/>
              </a:spcBef>
              <a:spcAft>
                <a:spcPts val="0"/>
              </a:spcAft>
              <a:buSzPts val="1300"/>
              <a:buChar char="●"/>
            </a:pPr>
            <a:r>
              <a:rPr lang="en"/>
              <a:t>What network indicators are most </a:t>
            </a:r>
            <a:r>
              <a:rPr lang="en"/>
              <a:t>predictive</a:t>
            </a:r>
            <a:r>
              <a:rPr lang="en"/>
              <a:t> of cartel violence or instability?</a:t>
            </a:r>
            <a:endParaRPr/>
          </a:p>
          <a:p>
            <a:pPr indent="-311150" lvl="0" marL="457200" rtl="0" algn="l">
              <a:lnSpc>
                <a:spcPct val="115000"/>
              </a:lnSpc>
              <a:spcBef>
                <a:spcPts val="0"/>
              </a:spcBef>
              <a:spcAft>
                <a:spcPts val="0"/>
              </a:spcAft>
              <a:buSzPts val="1300"/>
              <a:buChar char="●"/>
            </a:pPr>
            <a:r>
              <a:rPr lang="en"/>
              <a:t>How does structural power correlate with crime rates?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15" title="aae17a71-acee-45d7-8ab9-90b955268811.png"/>
          <p:cNvPicPr preferRelativeResize="0"/>
          <p:nvPr/>
        </p:nvPicPr>
        <p:blipFill rotWithShape="1">
          <a:blip r:embed="rId3">
            <a:alphaModFix/>
          </a:blip>
          <a:srcRect b="0" l="0" r="0" t="9099"/>
          <a:stretch/>
        </p:blipFill>
        <p:spPr>
          <a:xfrm>
            <a:off x="4909625" y="0"/>
            <a:ext cx="4277273" cy="2903726"/>
          </a:xfrm>
          <a:prstGeom prst="rect">
            <a:avLst/>
          </a:prstGeom>
          <a:noFill/>
          <a:ln>
            <a:noFill/>
          </a:ln>
        </p:spPr>
      </p:pic>
      <p:pic>
        <p:nvPicPr>
          <p:cNvPr id="298" name="Google Shape;298;p15" title="d5b05b97-37e3-4386-9db9-b741d144f0f4.png"/>
          <p:cNvPicPr preferRelativeResize="0"/>
          <p:nvPr/>
        </p:nvPicPr>
        <p:blipFill rotWithShape="1">
          <a:blip r:embed="rId4">
            <a:alphaModFix/>
          </a:blip>
          <a:srcRect b="0" l="0" r="0" t="41469"/>
          <a:stretch/>
        </p:blipFill>
        <p:spPr>
          <a:xfrm>
            <a:off x="4866725" y="2955225"/>
            <a:ext cx="4277276" cy="2140670"/>
          </a:xfrm>
          <a:prstGeom prst="rect">
            <a:avLst/>
          </a:prstGeom>
          <a:noFill/>
          <a:ln>
            <a:noFill/>
          </a:ln>
        </p:spPr>
      </p:pic>
      <p:sp>
        <p:nvSpPr>
          <p:cNvPr id="299" name="Google Shape;299;p15"/>
          <p:cNvSpPr/>
          <p:nvPr/>
        </p:nvSpPr>
        <p:spPr>
          <a:xfrm>
            <a:off x="1162750" y="1479700"/>
            <a:ext cx="3789900" cy="351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00" name="Google Shape;300;p15"/>
          <p:cNvSpPr txBox="1"/>
          <p:nvPr>
            <p:ph type="title"/>
          </p:nvPr>
        </p:nvSpPr>
        <p:spPr>
          <a:xfrm>
            <a:off x="1155950" y="607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Overview of Networks</a:t>
            </a:r>
            <a:endParaRPr/>
          </a:p>
        </p:txBody>
      </p:sp>
      <p:sp>
        <p:nvSpPr>
          <p:cNvPr id="301" name="Google Shape;301;p15"/>
          <p:cNvSpPr txBox="1"/>
          <p:nvPr>
            <p:ph idx="1" type="body"/>
          </p:nvPr>
        </p:nvSpPr>
        <p:spPr>
          <a:xfrm>
            <a:off x="1027625" y="1445825"/>
            <a:ext cx="3882000" cy="32001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lang="en" sz="1235">
                <a:solidFill>
                  <a:srgbClr val="000000"/>
                </a:solidFill>
                <a:latin typeface="Nunito Medium"/>
                <a:ea typeface="Nunito Medium"/>
                <a:cs typeface="Nunito Medium"/>
                <a:sym typeface="Nunito Medium"/>
              </a:rPr>
              <a:t>Alliance Network: Fragmented, multiple clusters</a:t>
            </a:r>
            <a:endParaRPr sz="1235">
              <a:solidFill>
                <a:srgbClr val="000000"/>
              </a:solidFill>
              <a:latin typeface="Nunito Medium"/>
              <a:ea typeface="Nunito Medium"/>
              <a:cs typeface="Nunito Medium"/>
              <a:sym typeface="Nunito Medium"/>
            </a:endParaRPr>
          </a:p>
          <a:p>
            <a:pPr indent="-298450" lvl="1" marL="914400" rtl="0" algn="l">
              <a:spcBef>
                <a:spcPts val="0"/>
              </a:spcBef>
              <a:spcAft>
                <a:spcPts val="0"/>
              </a:spcAft>
              <a:buClr>
                <a:srgbClr val="000000"/>
              </a:buClr>
              <a:buSzPts val="1100"/>
              <a:buFont typeface="Arial"/>
              <a:buChar char="○"/>
            </a:pPr>
            <a:r>
              <a:rPr lang="en" sz="1235">
                <a:solidFill>
                  <a:srgbClr val="000000"/>
                </a:solidFill>
                <a:latin typeface="Nunito Medium"/>
                <a:ea typeface="Nunito Medium"/>
                <a:cs typeface="Nunito Medium"/>
                <a:sym typeface="Nunito Medium"/>
              </a:rPr>
              <a:t>CJNG &amp; Sinaloa at the center of two main </a:t>
            </a:r>
            <a:r>
              <a:rPr lang="en" sz="1235">
                <a:solidFill>
                  <a:srgbClr val="000000"/>
                </a:solidFill>
                <a:latin typeface="Nunito Medium"/>
                <a:ea typeface="Nunito Medium"/>
                <a:cs typeface="Nunito Medium"/>
                <a:sym typeface="Nunito Medium"/>
              </a:rPr>
              <a:t>alliance</a:t>
            </a:r>
            <a:r>
              <a:rPr lang="en" sz="1235">
                <a:solidFill>
                  <a:srgbClr val="000000"/>
                </a:solidFill>
                <a:latin typeface="Nunito Medium"/>
                <a:ea typeface="Nunito Medium"/>
                <a:cs typeface="Nunito Medium"/>
                <a:sym typeface="Nunito Medium"/>
              </a:rPr>
              <a:t> blocs</a:t>
            </a:r>
            <a:endParaRPr sz="1235">
              <a:solidFill>
                <a:srgbClr val="000000"/>
              </a:solidFill>
              <a:latin typeface="Nunito Medium"/>
              <a:ea typeface="Nunito Medium"/>
              <a:cs typeface="Nunito Medium"/>
              <a:sym typeface="Nunito Medium"/>
            </a:endParaRPr>
          </a:p>
          <a:p>
            <a:pPr indent="-298450" lvl="0" marL="457200" rtl="0" algn="l">
              <a:spcBef>
                <a:spcPts val="0"/>
              </a:spcBef>
              <a:spcAft>
                <a:spcPts val="0"/>
              </a:spcAft>
              <a:buClr>
                <a:srgbClr val="000000"/>
              </a:buClr>
              <a:buSzPts val="1100"/>
              <a:buFont typeface="Arial"/>
              <a:buChar char="●"/>
            </a:pPr>
            <a:r>
              <a:rPr lang="en" sz="1235">
                <a:solidFill>
                  <a:srgbClr val="000000"/>
                </a:solidFill>
                <a:latin typeface="Nunito Medium"/>
                <a:ea typeface="Nunito Medium"/>
                <a:cs typeface="Nunito Medium"/>
                <a:sym typeface="Nunito Medium"/>
              </a:rPr>
              <a:t>Rivalry Network: Mostly one large component</a:t>
            </a:r>
            <a:endParaRPr sz="1235">
              <a:solidFill>
                <a:srgbClr val="000000"/>
              </a:solidFill>
              <a:latin typeface="Nunito Medium"/>
              <a:ea typeface="Nunito Medium"/>
              <a:cs typeface="Nunito Medium"/>
              <a:sym typeface="Nunito Medium"/>
            </a:endParaRPr>
          </a:p>
          <a:p>
            <a:pPr indent="-298450" lvl="1" marL="914400" rtl="0" algn="l">
              <a:spcBef>
                <a:spcPts val="0"/>
              </a:spcBef>
              <a:spcAft>
                <a:spcPts val="0"/>
              </a:spcAft>
              <a:buClr>
                <a:srgbClr val="000000"/>
              </a:buClr>
              <a:buSzPts val="1100"/>
              <a:buFont typeface="Arial"/>
              <a:buChar char="○"/>
            </a:pPr>
            <a:r>
              <a:rPr lang="en" sz="1235">
                <a:solidFill>
                  <a:srgbClr val="000000"/>
                </a:solidFill>
                <a:latin typeface="Nunito Medium"/>
                <a:ea typeface="Nunito Medium"/>
                <a:cs typeface="Nunito Medium"/>
                <a:sym typeface="Nunito Medium"/>
              </a:rPr>
              <a:t>CJNG involved in nearly every major conflict</a:t>
            </a:r>
            <a:endParaRPr sz="1235">
              <a:solidFill>
                <a:srgbClr val="000000"/>
              </a:solidFill>
              <a:latin typeface="Nunito Medium"/>
              <a:ea typeface="Nunito Medium"/>
              <a:cs typeface="Nunito Medium"/>
              <a:sym typeface="Nunito Medium"/>
            </a:endParaRPr>
          </a:p>
          <a:p>
            <a:pPr indent="-298450" lvl="0" marL="457200" rtl="0" algn="l">
              <a:spcBef>
                <a:spcPts val="0"/>
              </a:spcBef>
              <a:spcAft>
                <a:spcPts val="0"/>
              </a:spcAft>
              <a:buClr>
                <a:srgbClr val="000000"/>
              </a:buClr>
              <a:buSzPts val="1100"/>
              <a:buFont typeface="Arial"/>
              <a:buChar char="●"/>
            </a:pPr>
            <a:r>
              <a:rPr lang="en" sz="1235">
                <a:solidFill>
                  <a:srgbClr val="000000"/>
                </a:solidFill>
                <a:latin typeface="Nunito Medium"/>
                <a:ea typeface="Nunito Medium"/>
                <a:cs typeface="Nunito Medium"/>
                <a:sym typeface="Nunito Medium"/>
              </a:rPr>
              <a:t>Visualizations show conflict overlaps with alliances</a:t>
            </a:r>
            <a:endParaRPr sz="1235">
              <a:solidFill>
                <a:srgbClr val="000000"/>
              </a:solidFill>
              <a:latin typeface="Nunito Medium"/>
              <a:ea typeface="Nunito Medium"/>
              <a:cs typeface="Nunito Medium"/>
              <a:sym typeface="Nunito Medium"/>
            </a:endParaRPr>
          </a:p>
          <a:p>
            <a:pPr indent="-307022" lvl="0" marL="457200" rtl="0" algn="l">
              <a:spcBef>
                <a:spcPts val="0"/>
              </a:spcBef>
              <a:spcAft>
                <a:spcPts val="0"/>
              </a:spcAft>
              <a:buClr>
                <a:srgbClr val="000000"/>
              </a:buClr>
              <a:buSzPts val="1235"/>
              <a:buFont typeface="Nunito Medium"/>
              <a:buChar char="●"/>
            </a:pPr>
            <a:r>
              <a:rPr lang="en" sz="1235">
                <a:solidFill>
                  <a:srgbClr val="000000"/>
                </a:solidFill>
                <a:latin typeface="Nunito Medium"/>
                <a:ea typeface="Nunito Medium"/>
                <a:cs typeface="Nunito Medium"/>
                <a:sym typeface="Nunito Medium"/>
              </a:rPr>
              <a:t>Homophility/degree assortativity</a:t>
            </a:r>
            <a:endParaRPr sz="1235">
              <a:solidFill>
                <a:srgbClr val="000000"/>
              </a:solidFill>
              <a:latin typeface="Nunito Medium"/>
              <a:ea typeface="Nunito Medium"/>
              <a:cs typeface="Nunito Medium"/>
              <a:sym typeface="Nunito Medium"/>
            </a:endParaRPr>
          </a:p>
          <a:p>
            <a:pPr indent="-307022" lvl="1" marL="914400" rtl="0" algn="l">
              <a:spcBef>
                <a:spcPts val="0"/>
              </a:spcBef>
              <a:spcAft>
                <a:spcPts val="0"/>
              </a:spcAft>
              <a:buClr>
                <a:srgbClr val="000000"/>
              </a:buClr>
              <a:buSzPts val="1235"/>
              <a:buFont typeface="Nunito Medium"/>
              <a:buChar char="○"/>
            </a:pPr>
            <a:r>
              <a:rPr lang="en" sz="1235">
                <a:solidFill>
                  <a:srgbClr val="000000"/>
                </a:solidFill>
                <a:latin typeface="Nunito Medium"/>
                <a:ea typeface="Nunito Medium"/>
                <a:cs typeface="Nunito Medium"/>
                <a:sym typeface="Nunito Medium"/>
              </a:rPr>
              <a:t>Alliance: -0.4439783</a:t>
            </a:r>
            <a:endParaRPr sz="1235">
              <a:solidFill>
                <a:srgbClr val="000000"/>
              </a:solidFill>
              <a:latin typeface="Nunito Medium"/>
              <a:ea typeface="Nunito Medium"/>
              <a:cs typeface="Nunito Medium"/>
              <a:sym typeface="Nunito Medium"/>
            </a:endParaRPr>
          </a:p>
          <a:p>
            <a:pPr indent="-307022" lvl="2" marL="1371600" rtl="0" algn="l">
              <a:spcBef>
                <a:spcPts val="0"/>
              </a:spcBef>
              <a:spcAft>
                <a:spcPts val="0"/>
              </a:spcAft>
              <a:buClr>
                <a:srgbClr val="000000"/>
              </a:buClr>
              <a:buSzPts val="1235"/>
              <a:buFont typeface="Nunito Medium"/>
              <a:buAutoNum type="romanLcPeriod"/>
            </a:pPr>
            <a:r>
              <a:rPr lang="en" sz="1235">
                <a:solidFill>
                  <a:srgbClr val="000000"/>
                </a:solidFill>
                <a:latin typeface="Nunito Medium"/>
                <a:ea typeface="Nunito Medium"/>
                <a:cs typeface="Nunito Medium"/>
                <a:sym typeface="Nunito Medium"/>
              </a:rPr>
              <a:t>Moderately </a:t>
            </a:r>
            <a:r>
              <a:rPr lang="en" sz="1235">
                <a:solidFill>
                  <a:srgbClr val="000000"/>
                </a:solidFill>
                <a:latin typeface="Nunito Medium"/>
                <a:ea typeface="Nunito Medium"/>
                <a:cs typeface="Nunito Medium"/>
                <a:sym typeface="Nunito Medium"/>
              </a:rPr>
              <a:t>disassortative</a:t>
            </a:r>
            <a:endParaRPr sz="1235">
              <a:solidFill>
                <a:srgbClr val="000000"/>
              </a:solidFill>
              <a:latin typeface="Nunito Medium"/>
              <a:ea typeface="Nunito Medium"/>
              <a:cs typeface="Nunito Medium"/>
              <a:sym typeface="Nunito Medium"/>
            </a:endParaRPr>
          </a:p>
          <a:p>
            <a:pPr indent="-307022" lvl="1" marL="914400" rtl="0" algn="l">
              <a:spcBef>
                <a:spcPts val="0"/>
              </a:spcBef>
              <a:spcAft>
                <a:spcPts val="0"/>
              </a:spcAft>
              <a:buClr>
                <a:srgbClr val="000000"/>
              </a:buClr>
              <a:buSzPts val="1235"/>
              <a:buFont typeface="Nunito Medium"/>
              <a:buChar char="○"/>
            </a:pPr>
            <a:r>
              <a:rPr lang="en" sz="1235">
                <a:solidFill>
                  <a:srgbClr val="000000"/>
                </a:solidFill>
                <a:latin typeface="Nunito Medium"/>
                <a:ea typeface="Nunito Medium"/>
                <a:cs typeface="Nunito Medium"/>
                <a:sym typeface="Nunito Medium"/>
              </a:rPr>
              <a:t>Rival: -0.23849</a:t>
            </a:r>
            <a:endParaRPr sz="1235">
              <a:solidFill>
                <a:srgbClr val="000000"/>
              </a:solidFill>
              <a:latin typeface="Nunito Medium"/>
              <a:ea typeface="Nunito Medium"/>
              <a:cs typeface="Nunito Medium"/>
              <a:sym typeface="Nunito Medium"/>
            </a:endParaRPr>
          </a:p>
          <a:p>
            <a:pPr indent="-307022" lvl="2" marL="1371600" rtl="0" algn="l">
              <a:spcBef>
                <a:spcPts val="0"/>
              </a:spcBef>
              <a:spcAft>
                <a:spcPts val="0"/>
              </a:spcAft>
              <a:buClr>
                <a:srgbClr val="000000"/>
              </a:buClr>
              <a:buSzPts val="1235"/>
              <a:buFont typeface="Nunito Medium"/>
              <a:buAutoNum type="romanLcPeriod"/>
            </a:pPr>
            <a:r>
              <a:rPr lang="en" sz="1235">
                <a:solidFill>
                  <a:srgbClr val="000000"/>
                </a:solidFill>
                <a:latin typeface="Nunito Medium"/>
                <a:ea typeface="Nunito Medium"/>
                <a:cs typeface="Nunito Medium"/>
                <a:sym typeface="Nunito Medium"/>
              </a:rPr>
              <a:t>Moderately disassortative</a:t>
            </a:r>
            <a:endParaRPr sz="1235">
              <a:solidFill>
                <a:srgbClr val="000000"/>
              </a:solidFill>
              <a:latin typeface="Nunito Medium"/>
              <a:ea typeface="Nunito Medium"/>
              <a:cs typeface="Nunito Medium"/>
              <a:sym typeface="Nunito Medium"/>
            </a:endParaRPr>
          </a:p>
          <a:p>
            <a:pPr indent="0" lvl="0" marL="0" rtl="0" algn="l">
              <a:spcBef>
                <a:spcPts val="1200"/>
              </a:spcBef>
              <a:spcAft>
                <a:spcPts val="1200"/>
              </a:spcAft>
              <a:buNone/>
            </a:pPr>
            <a:r>
              <a:t/>
            </a:r>
            <a:endParaRPr sz="1235">
              <a:solidFill>
                <a:srgbClr val="000000"/>
              </a:solidFill>
              <a:latin typeface="Nunito Medium"/>
              <a:ea typeface="Nunito Medium"/>
              <a:cs typeface="Nunito Medium"/>
              <a:sym typeface="Nunito Medium"/>
            </a:endParaRPr>
          </a:p>
        </p:txBody>
      </p:sp>
      <p:pic>
        <p:nvPicPr>
          <p:cNvPr id="302" name="Google Shape;302;p15" title="Screenshot 2025-04-18 at 4.29.28 PM.png"/>
          <p:cNvPicPr preferRelativeResize="0"/>
          <p:nvPr/>
        </p:nvPicPr>
        <p:blipFill rotWithShape="1">
          <a:blip r:embed="rId5">
            <a:alphaModFix/>
          </a:blip>
          <a:srcRect b="0" l="0" r="0" t="34149"/>
          <a:stretch/>
        </p:blipFill>
        <p:spPr>
          <a:xfrm>
            <a:off x="7831450" y="3407534"/>
            <a:ext cx="1580900" cy="311791"/>
          </a:xfrm>
          <a:prstGeom prst="rect">
            <a:avLst/>
          </a:prstGeom>
          <a:noFill/>
          <a:ln>
            <a:noFill/>
          </a:ln>
        </p:spPr>
      </p:pic>
      <p:sp>
        <p:nvSpPr>
          <p:cNvPr id="303" name="Google Shape;303;p15"/>
          <p:cNvSpPr txBox="1"/>
          <p:nvPr>
            <p:ph idx="1" type="body"/>
          </p:nvPr>
        </p:nvSpPr>
        <p:spPr>
          <a:xfrm>
            <a:off x="6374250" y="0"/>
            <a:ext cx="1044300" cy="5313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lang="en" sz="1235">
                <a:solidFill>
                  <a:srgbClr val="000000"/>
                </a:solidFill>
                <a:latin typeface="Nunito Medium"/>
                <a:ea typeface="Nunito Medium"/>
                <a:cs typeface="Nunito Medium"/>
                <a:sym typeface="Nunito Medium"/>
              </a:rPr>
              <a:t>Alliances</a:t>
            </a:r>
            <a:endParaRPr sz="1235">
              <a:solidFill>
                <a:srgbClr val="000000"/>
              </a:solidFill>
              <a:latin typeface="Nunito Medium"/>
              <a:ea typeface="Nunito Medium"/>
              <a:cs typeface="Nunito Medium"/>
              <a:sym typeface="Nunito Medium"/>
            </a:endParaRPr>
          </a:p>
        </p:txBody>
      </p:sp>
      <p:sp>
        <p:nvSpPr>
          <p:cNvPr id="304" name="Google Shape;304;p15"/>
          <p:cNvSpPr txBox="1"/>
          <p:nvPr>
            <p:ph idx="1" type="body"/>
          </p:nvPr>
        </p:nvSpPr>
        <p:spPr>
          <a:xfrm>
            <a:off x="6374250" y="2785575"/>
            <a:ext cx="1044300" cy="5313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lang="en" sz="1235">
                <a:solidFill>
                  <a:srgbClr val="000000"/>
                </a:solidFill>
                <a:latin typeface="Nunito Medium"/>
                <a:ea typeface="Nunito Medium"/>
                <a:cs typeface="Nunito Medium"/>
                <a:sym typeface="Nunito Medium"/>
              </a:rPr>
              <a:t>Rivalries</a:t>
            </a:r>
            <a:endParaRPr sz="1235">
              <a:solidFill>
                <a:srgbClr val="000000"/>
              </a:solidFill>
              <a:latin typeface="Nunito Medium"/>
              <a:ea typeface="Nunito Medium"/>
              <a:cs typeface="Nunito Medium"/>
              <a:sym typeface="Nunit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6"/>
          <p:cNvSpPr/>
          <p:nvPr/>
        </p:nvSpPr>
        <p:spPr>
          <a:xfrm>
            <a:off x="133850" y="743400"/>
            <a:ext cx="3812400" cy="417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10" name="Google Shape;310;p16"/>
          <p:cNvSpPr txBox="1"/>
          <p:nvPr>
            <p:ph type="title"/>
          </p:nvPr>
        </p:nvSpPr>
        <p:spPr>
          <a:xfrm>
            <a:off x="4815136" y="1388428"/>
            <a:ext cx="5697000" cy="7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Centrality Analysis</a:t>
            </a:r>
            <a:endParaRPr/>
          </a:p>
        </p:txBody>
      </p:sp>
      <p:pic>
        <p:nvPicPr>
          <p:cNvPr id="311" name="Google Shape;311;p16" title="Screenshot 2025-04-18 at 4.06.43 PM.png"/>
          <p:cNvPicPr preferRelativeResize="0"/>
          <p:nvPr/>
        </p:nvPicPr>
        <p:blipFill rotWithShape="1">
          <a:blip r:embed="rId3">
            <a:alphaModFix/>
          </a:blip>
          <a:srcRect b="0" l="0" r="655" t="0"/>
          <a:stretch/>
        </p:blipFill>
        <p:spPr>
          <a:xfrm>
            <a:off x="4028700" y="847150"/>
            <a:ext cx="5096950" cy="1843650"/>
          </a:xfrm>
          <a:prstGeom prst="rect">
            <a:avLst/>
          </a:prstGeom>
          <a:noFill/>
          <a:ln>
            <a:noFill/>
          </a:ln>
        </p:spPr>
      </p:pic>
      <p:pic>
        <p:nvPicPr>
          <p:cNvPr id="312" name="Google Shape;312;p16" title="Screenshot 2025-04-18 at 4.08.04 PM.png"/>
          <p:cNvPicPr preferRelativeResize="0"/>
          <p:nvPr/>
        </p:nvPicPr>
        <p:blipFill rotWithShape="1">
          <a:blip r:embed="rId4">
            <a:alphaModFix/>
          </a:blip>
          <a:srcRect b="0" l="0" r="0" t="7902"/>
          <a:stretch/>
        </p:blipFill>
        <p:spPr>
          <a:xfrm>
            <a:off x="4045566" y="2690788"/>
            <a:ext cx="5096947" cy="551512"/>
          </a:xfrm>
          <a:prstGeom prst="rect">
            <a:avLst/>
          </a:prstGeom>
          <a:noFill/>
          <a:ln>
            <a:noFill/>
          </a:ln>
        </p:spPr>
      </p:pic>
      <p:sp>
        <p:nvSpPr>
          <p:cNvPr id="313" name="Google Shape;313;p16"/>
          <p:cNvSpPr txBox="1"/>
          <p:nvPr>
            <p:ph type="title"/>
          </p:nvPr>
        </p:nvSpPr>
        <p:spPr>
          <a:xfrm>
            <a:off x="387475" y="1158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Centrality Analysis</a:t>
            </a:r>
            <a:endParaRPr/>
          </a:p>
        </p:txBody>
      </p:sp>
      <p:sp>
        <p:nvSpPr>
          <p:cNvPr id="314" name="Google Shape;314;p16"/>
          <p:cNvSpPr txBox="1"/>
          <p:nvPr/>
        </p:nvSpPr>
        <p:spPr>
          <a:xfrm>
            <a:off x="198800" y="899000"/>
            <a:ext cx="3682500" cy="37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Nunito"/>
                <a:ea typeface="Nunito"/>
                <a:cs typeface="Nunito"/>
                <a:sym typeface="Nunito"/>
              </a:rPr>
              <a:t>Key Takeaways:</a:t>
            </a:r>
            <a:endParaRPr b="1" sz="1100">
              <a:solidFill>
                <a:schemeClr val="dk2"/>
              </a:solidFill>
              <a:latin typeface="Nunito"/>
              <a:ea typeface="Nunito"/>
              <a:cs typeface="Nunito"/>
              <a:sym typeface="Nunito"/>
            </a:endParaRPr>
          </a:p>
          <a:p>
            <a:pPr indent="0" lvl="0" marL="0" rtl="0" algn="l">
              <a:spcBef>
                <a:spcPts val="0"/>
              </a:spcBef>
              <a:spcAft>
                <a:spcPts val="0"/>
              </a:spcAft>
              <a:buNone/>
            </a:pPr>
            <a:r>
              <a:t/>
            </a:r>
            <a:endParaRPr sz="1100">
              <a:solidFill>
                <a:schemeClr val="dk2"/>
              </a:solidFill>
              <a:latin typeface="Nunito"/>
              <a:ea typeface="Nunito"/>
              <a:cs typeface="Nunito"/>
              <a:sym typeface="Nunito"/>
            </a:endParaRPr>
          </a:p>
          <a:p>
            <a:pPr indent="0" lvl="0" marL="0" rtl="0" algn="l">
              <a:spcBef>
                <a:spcPts val="0"/>
              </a:spcBef>
              <a:spcAft>
                <a:spcPts val="0"/>
              </a:spcAft>
              <a:buNone/>
            </a:pPr>
            <a:r>
              <a:rPr lang="en" sz="1100">
                <a:solidFill>
                  <a:schemeClr val="dk2"/>
                </a:solidFill>
                <a:latin typeface="Nunito"/>
                <a:ea typeface="Nunito"/>
                <a:cs typeface="Nunito"/>
                <a:sym typeface="Nunito"/>
              </a:rPr>
              <a:t>Rivalries are more densely connected, suggesting frequent adversarial interactions between fewer cartels</a:t>
            </a:r>
            <a:endParaRPr sz="1100">
              <a:solidFill>
                <a:schemeClr val="dk2"/>
              </a:solidFill>
              <a:latin typeface="Nunito"/>
              <a:ea typeface="Nunito"/>
              <a:cs typeface="Nunito"/>
              <a:sym typeface="Nunito"/>
            </a:endParaRPr>
          </a:p>
          <a:p>
            <a:pPr indent="0" lvl="0" marL="228600" rtl="0" algn="l">
              <a:spcBef>
                <a:spcPts val="0"/>
              </a:spcBef>
              <a:spcAft>
                <a:spcPts val="0"/>
              </a:spcAft>
              <a:buNone/>
            </a:pPr>
            <a:r>
              <a:t/>
            </a:r>
            <a:endParaRPr sz="1100">
              <a:solidFill>
                <a:schemeClr val="dk2"/>
              </a:solidFill>
              <a:latin typeface="Nunito"/>
              <a:ea typeface="Nunito"/>
              <a:cs typeface="Nunito"/>
              <a:sym typeface="Nunito"/>
            </a:endParaRPr>
          </a:p>
          <a:p>
            <a:pPr indent="0" lvl="0" marL="0" rtl="0" algn="l">
              <a:spcBef>
                <a:spcPts val="0"/>
              </a:spcBef>
              <a:spcAft>
                <a:spcPts val="0"/>
              </a:spcAft>
              <a:buNone/>
            </a:pPr>
            <a:r>
              <a:rPr b="1" lang="en" sz="1100">
                <a:solidFill>
                  <a:schemeClr val="dk2"/>
                </a:solidFill>
                <a:latin typeface="Nunito"/>
                <a:ea typeface="Nunito"/>
                <a:cs typeface="Nunito"/>
                <a:sym typeface="Nunito"/>
              </a:rPr>
              <a:t>Alliance Network:</a:t>
            </a:r>
            <a:endParaRPr b="1" sz="1100">
              <a:solidFill>
                <a:schemeClr val="dk2"/>
              </a:solidFill>
              <a:latin typeface="Nunito"/>
              <a:ea typeface="Nunito"/>
              <a:cs typeface="Nunito"/>
              <a:sym typeface="Nunito"/>
            </a:endParaRPr>
          </a:p>
          <a:p>
            <a:pPr indent="0" lvl="0" marL="0" rtl="0" algn="l">
              <a:spcBef>
                <a:spcPts val="0"/>
              </a:spcBef>
              <a:spcAft>
                <a:spcPts val="0"/>
              </a:spcAft>
              <a:buNone/>
            </a:pPr>
            <a:r>
              <a:t/>
            </a:r>
            <a:endParaRPr b="1" sz="1100">
              <a:solidFill>
                <a:schemeClr val="dk2"/>
              </a:solidFill>
              <a:latin typeface="Nunito"/>
              <a:ea typeface="Nunito"/>
              <a:cs typeface="Nunito"/>
              <a:sym typeface="Nunito"/>
            </a:endParaRPr>
          </a:p>
          <a:p>
            <a:pPr indent="-298450" lvl="0" marL="457200" rtl="0" algn="l">
              <a:spcBef>
                <a:spcPts val="0"/>
              </a:spcBef>
              <a:spcAft>
                <a:spcPts val="0"/>
              </a:spcAft>
              <a:buClr>
                <a:schemeClr val="dk2"/>
              </a:buClr>
              <a:buSzPts val="1100"/>
              <a:buFont typeface="Nunito"/>
              <a:buChar char="●"/>
            </a:pPr>
            <a:r>
              <a:rPr lang="en" sz="1100">
                <a:solidFill>
                  <a:schemeClr val="dk2"/>
                </a:solidFill>
                <a:latin typeface="Nunito"/>
                <a:ea typeface="Nunito"/>
                <a:cs typeface="Nunito"/>
                <a:sym typeface="Nunito"/>
              </a:rPr>
              <a:t>Higher closeness centrality implies faster communication and higher influence across the network</a:t>
            </a:r>
            <a:endParaRPr sz="1100">
              <a:solidFill>
                <a:schemeClr val="dk2"/>
              </a:solidFill>
              <a:latin typeface="Nunito"/>
              <a:ea typeface="Nunito"/>
              <a:cs typeface="Nunito"/>
              <a:sym typeface="Nunito"/>
            </a:endParaRPr>
          </a:p>
          <a:p>
            <a:pPr indent="-298450" lvl="0" marL="457200" rtl="0" algn="l">
              <a:lnSpc>
                <a:spcPct val="115000"/>
              </a:lnSpc>
              <a:spcBef>
                <a:spcPts val="0"/>
              </a:spcBef>
              <a:spcAft>
                <a:spcPts val="0"/>
              </a:spcAft>
              <a:buClr>
                <a:schemeClr val="dk2"/>
              </a:buClr>
              <a:buSzPts val="1100"/>
              <a:buFont typeface="Nunito"/>
              <a:buChar char="●"/>
            </a:pPr>
            <a:r>
              <a:rPr lang="en" sz="1100">
                <a:solidFill>
                  <a:schemeClr val="dk2"/>
                </a:solidFill>
                <a:latin typeface="Nunito"/>
                <a:ea typeface="Nunito"/>
                <a:cs typeface="Nunito"/>
                <a:sym typeface="Nunito"/>
              </a:rPr>
              <a:t>Lower betweenness suggests fewer structural brokers, a likely decentralization of power</a:t>
            </a:r>
            <a:endParaRPr sz="1100">
              <a:solidFill>
                <a:schemeClr val="dk2"/>
              </a:solidFill>
              <a:latin typeface="Nunito"/>
              <a:ea typeface="Nunito"/>
              <a:cs typeface="Nunito"/>
              <a:sym typeface="Nunito"/>
            </a:endParaRPr>
          </a:p>
          <a:p>
            <a:pPr indent="0" lvl="0" marL="0" rtl="0" algn="l">
              <a:lnSpc>
                <a:spcPct val="115000"/>
              </a:lnSpc>
              <a:spcBef>
                <a:spcPts val="1200"/>
              </a:spcBef>
              <a:spcAft>
                <a:spcPts val="0"/>
              </a:spcAft>
              <a:buNone/>
            </a:pPr>
            <a:r>
              <a:rPr b="1" lang="en" sz="1100">
                <a:solidFill>
                  <a:schemeClr val="dk2"/>
                </a:solidFill>
                <a:latin typeface="Nunito"/>
                <a:ea typeface="Nunito"/>
                <a:cs typeface="Nunito"/>
                <a:sym typeface="Nunito"/>
              </a:rPr>
              <a:t>Rival Network: </a:t>
            </a:r>
            <a:endParaRPr b="1" sz="1100">
              <a:solidFill>
                <a:schemeClr val="dk2"/>
              </a:solidFill>
              <a:latin typeface="Nunito"/>
              <a:ea typeface="Nunito"/>
              <a:cs typeface="Nunito"/>
              <a:sym typeface="Nunito"/>
            </a:endParaRPr>
          </a:p>
          <a:p>
            <a:pPr indent="-298450" lvl="0" marL="457200" rtl="0" algn="l">
              <a:lnSpc>
                <a:spcPct val="115000"/>
              </a:lnSpc>
              <a:spcBef>
                <a:spcPts val="1200"/>
              </a:spcBef>
              <a:spcAft>
                <a:spcPts val="0"/>
              </a:spcAft>
              <a:buClr>
                <a:schemeClr val="dk2"/>
              </a:buClr>
              <a:buSzPts val="1100"/>
              <a:buFont typeface="Nunito"/>
              <a:buChar char="●"/>
            </a:pPr>
            <a:r>
              <a:rPr lang="en" sz="1100">
                <a:solidFill>
                  <a:schemeClr val="dk2"/>
                </a:solidFill>
                <a:latin typeface="Nunito"/>
                <a:ea typeface="Nunito"/>
                <a:cs typeface="Nunito"/>
                <a:sym typeface="Nunito"/>
              </a:rPr>
              <a:t>High betweenness centrality signals key cartels acting as bridges in rivalries - potential power players or targets</a:t>
            </a:r>
            <a:endParaRPr sz="1100">
              <a:solidFill>
                <a:schemeClr val="dk2"/>
              </a:solidFill>
              <a:latin typeface="Nunito"/>
              <a:ea typeface="Nunito"/>
              <a:cs typeface="Nunito"/>
              <a:sym typeface="Nunito"/>
            </a:endParaRPr>
          </a:p>
          <a:p>
            <a:pPr indent="-298450" lvl="0" marL="457200" rtl="0" algn="l">
              <a:lnSpc>
                <a:spcPct val="115000"/>
              </a:lnSpc>
              <a:spcBef>
                <a:spcPts val="0"/>
              </a:spcBef>
              <a:spcAft>
                <a:spcPts val="0"/>
              </a:spcAft>
              <a:buClr>
                <a:schemeClr val="dk2"/>
              </a:buClr>
              <a:buSzPts val="1100"/>
              <a:buFont typeface="Nunito"/>
              <a:buChar char="●"/>
            </a:pPr>
            <a:r>
              <a:rPr lang="en" sz="1100">
                <a:solidFill>
                  <a:schemeClr val="dk2"/>
                </a:solidFill>
                <a:latin typeface="Nunito"/>
                <a:ea typeface="Nunito"/>
                <a:cs typeface="Nunito"/>
                <a:sym typeface="Nunito"/>
              </a:rPr>
              <a:t>Slightly higher eigenvector centrality suggests that influential cartels tend to rival other influential ones</a:t>
            </a:r>
            <a:endParaRPr sz="1100">
              <a:solidFill>
                <a:schemeClr val="dk2"/>
              </a:solidFill>
              <a:latin typeface="Nunito"/>
              <a:ea typeface="Nunito"/>
              <a:cs typeface="Nunito"/>
              <a:sym typeface="Nunito"/>
            </a:endParaRPr>
          </a:p>
          <a:p>
            <a:pPr indent="0" lvl="0" marL="0" rtl="0" algn="l">
              <a:lnSpc>
                <a:spcPct val="115000"/>
              </a:lnSpc>
              <a:spcBef>
                <a:spcPts val="1200"/>
              </a:spcBef>
              <a:spcAft>
                <a:spcPts val="0"/>
              </a:spcAft>
              <a:buNone/>
            </a:pPr>
            <a:r>
              <a:t/>
            </a:r>
            <a:endParaRPr sz="1100">
              <a:solidFill>
                <a:schemeClr val="dk2"/>
              </a:solidFill>
              <a:latin typeface="Nunito"/>
              <a:ea typeface="Nunito"/>
              <a:cs typeface="Nunito"/>
              <a:sym typeface="Nunito"/>
            </a:endParaRPr>
          </a:p>
          <a:p>
            <a:pPr indent="0" lvl="0" marL="0" rtl="0" algn="l">
              <a:lnSpc>
                <a:spcPct val="115000"/>
              </a:lnSpc>
              <a:spcBef>
                <a:spcPts val="1200"/>
              </a:spcBef>
              <a:spcAft>
                <a:spcPts val="1200"/>
              </a:spcAft>
              <a:buNone/>
            </a:pPr>
            <a:r>
              <a:t/>
            </a:r>
            <a:endParaRPr sz="1100">
              <a:solidFill>
                <a:schemeClr val="dk2"/>
              </a:solidFill>
              <a:latin typeface="Nunito"/>
              <a:ea typeface="Nunito"/>
              <a:cs typeface="Nunito"/>
              <a:sym typeface="Nunito"/>
            </a:endParaRPr>
          </a:p>
        </p:txBody>
      </p:sp>
      <p:sp>
        <p:nvSpPr>
          <p:cNvPr id="315" name="Google Shape;315;p16"/>
          <p:cNvSpPr/>
          <p:nvPr/>
        </p:nvSpPr>
        <p:spPr>
          <a:xfrm>
            <a:off x="4028700" y="3509400"/>
            <a:ext cx="4990800" cy="140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16" name="Google Shape;316;p16"/>
          <p:cNvSpPr txBox="1"/>
          <p:nvPr/>
        </p:nvSpPr>
        <p:spPr>
          <a:xfrm>
            <a:off x="4071575" y="3509400"/>
            <a:ext cx="4892700" cy="13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Nunito"/>
                <a:ea typeface="Nunito"/>
                <a:cs typeface="Nunito"/>
                <a:sym typeface="Nunito"/>
              </a:rPr>
              <a:t>Internetwork Takeaways:</a:t>
            </a:r>
            <a:endParaRPr b="1" sz="1100">
              <a:solidFill>
                <a:schemeClr val="dk2"/>
              </a:solidFill>
              <a:latin typeface="Nunito"/>
              <a:ea typeface="Nunito"/>
              <a:cs typeface="Nunito"/>
              <a:sym typeface="Nunito"/>
            </a:endParaRPr>
          </a:p>
          <a:p>
            <a:pPr indent="-298450" lvl="0" marL="457200" rtl="0" algn="l">
              <a:spcBef>
                <a:spcPts val="0"/>
              </a:spcBef>
              <a:spcAft>
                <a:spcPts val="0"/>
              </a:spcAft>
              <a:buClr>
                <a:schemeClr val="dk2"/>
              </a:buClr>
              <a:buSzPts val="1100"/>
              <a:buFont typeface="Nunito"/>
              <a:buChar char="●"/>
            </a:pPr>
            <a:r>
              <a:rPr lang="en" sz="1100">
                <a:solidFill>
                  <a:schemeClr val="dk2"/>
                </a:solidFill>
                <a:latin typeface="Nunito"/>
                <a:ea typeface="Nunito"/>
                <a:cs typeface="Nunito"/>
                <a:sym typeface="Nunito"/>
              </a:rPr>
              <a:t>Degree vs Betweenness: Stronger in Rivalry (0.88) means that high-degree nodes are also central brokers</a:t>
            </a:r>
            <a:endParaRPr sz="1100">
              <a:solidFill>
                <a:schemeClr val="dk2"/>
              </a:solidFill>
              <a:latin typeface="Nunito"/>
              <a:ea typeface="Nunito"/>
              <a:cs typeface="Nunito"/>
              <a:sym typeface="Nunito"/>
            </a:endParaRPr>
          </a:p>
          <a:p>
            <a:pPr indent="-298450" lvl="0" marL="457200" rtl="0" algn="l">
              <a:spcBef>
                <a:spcPts val="0"/>
              </a:spcBef>
              <a:spcAft>
                <a:spcPts val="0"/>
              </a:spcAft>
              <a:buClr>
                <a:schemeClr val="dk2"/>
              </a:buClr>
              <a:buSzPts val="1100"/>
              <a:buFont typeface="Nunito"/>
              <a:buChar char="●"/>
            </a:pPr>
            <a:r>
              <a:rPr lang="en" sz="1100">
                <a:solidFill>
                  <a:schemeClr val="dk2"/>
                </a:solidFill>
                <a:latin typeface="Nunito"/>
                <a:ea typeface="Nunito"/>
                <a:cs typeface="Nunito"/>
                <a:sym typeface="Nunito"/>
              </a:rPr>
              <a:t>Betweenness vs Eigenvector: Higher in Rivalry (0.68) than Alliance (0.59) means more overlap of influence and brokerage</a:t>
            </a:r>
            <a:endParaRPr sz="1100">
              <a:solidFill>
                <a:schemeClr val="dk2"/>
              </a:solidFill>
              <a:latin typeface="Nunito"/>
              <a:ea typeface="Nunito"/>
              <a:cs typeface="Nunito"/>
              <a:sym typeface="Nunito"/>
            </a:endParaRPr>
          </a:p>
          <a:p>
            <a:pPr indent="-298450" lvl="0" marL="457200" rtl="0" algn="l">
              <a:spcBef>
                <a:spcPts val="0"/>
              </a:spcBef>
              <a:spcAft>
                <a:spcPts val="0"/>
              </a:spcAft>
              <a:buClr>
                <a:schemeClr val="dk2"/>
              </a:buClr>
              <a:buSzPts val="1100"/>
              <a:buFont typeface="Nunito"/>
              <a:buChar char="●"/>
            </a:pPr>
            <a:r>
              <a:rPr lang="en" sz="1100">
                <a:solidFill>
                  <a:schemeClr val="dk2"/>
                </a:solidFill>
                <a:latin typeface="Nunito"/>
                <a:ea typeface="Nunito"/>
                <a:cs typeface="Nunito"/>
                <a:sym typeface="Nunito"/>
              </a:rPr>
              <a:t>Closeness correlations: Near-zero or negative means spatial reach is somewhat correlated to influence or brokerage in both</a:t>
            </a:r>
            <a:endParaRPr sz="1100">
              <a:solidFill>
                <a:schemeClr val="dk2"/>
              </a:solidFill>
              <a:latin typeface="Nunito"/>
              <a:ea typeface="Nunito"/>
              <a:cs typeface="Nunito"/>
              <a:sym typeface="Nunito"/>
            </a:endParaRPr>
          </a:p>
          <a:p>
            <a:pPr indent="0" lvl="0" marL="0" rtl="0" algn="l">
              <a:spcBef>
                <a:spcPts val="0"/>
              </a:spcBef>
              <a:spcAft>
                <a:spcPts val="0"/>
              </a:spcAft>
              <a:buNone/>
            </a:pPr>
            <a:r>
              <a:t/>
            </a:r>
            <a:endParaRPr sz="1100">
              <a:solidFill>
                <a:schemeClr val="dk2"/>
              </a:solidFill>
              <a:latin typeface="Nunito"/>
              <a:ea typeface="Nunito"/>
              <a:cs typeface="Nunito"/>
              <a:sym typeface="Nunito"/>
            </a:endParaRPr>
          </a:p>
          <a:p>
            <a:pPr indent="0" lvl="0" marL="0" rtl="0" algn="l">
              <a:spcBef>
                <a:spcPts val="0"/>
              </a:spcBef>
              <a:spcAft>
                <a:spcPts val="0"/>
              </a:spcAft>
              <a:buNone/>
            </a:pPr>
            <a:r>
              <a:t/>
            </a:r>
            <a:endParaRPr sz="1100">
              <a:solidFill>
                <a:schemeClr val="dk2"/>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7"/>
          <p:cNvSpPr/>
          <p:nvPr/>
        </p:nvSpPr>
        <p:spPr>
          <a:xfrm>
            <a:off x="672100" y="1550150"/>
            <a:ext cx="5363400" cy="159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22" name="Google Shape;322;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Subgroups/Communities</a:t>
            </a:r>
            <a:endParaRPr/>
          </a:p>
        </p:txBody>
      </p:sp>
      <p:sp>
        <p:nvSpPr>
          <p:cNvPr id="323" name="Google Shape;323;p17"/>
          <p:cNvSpPr txBox="1"/>
          <p:nvPr>
            <p:ph idx="1" type="body"/>
          </p:nvPr>
        </p:nvSpPr>
        <p:spPr>
          <a:xfrm>
            <a:off x="672100" y="1550150"/>
            <a:ext cx="7393800" cy="159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Key communities in alliance network:</a:t>
            </a:r>
            <a:endParaRPr b="1"/>
          </a:p>
          <a:p>
            <a:pPr indent="-298450" lvl="0" marL="457200" rtl="0" algn="l">
              <a:spcBef>
                <a:spcPts val="1200"/>
              </a:spcBef>
              <a:spcAft>
                <a:spcPts val="0"/>
              </a:spcAft>
              <a:buClr>
                <a:srgbClr val="000000"/>
              </a:buClr>
              <a:buSzPts val="1100"/>
              <a:buFont typeface="Arial"/>
              <a:buChar char="●"/>
            </a:pPr>
            <a:r>
              <a:rPr lang="en"/>
              <a:t>CJNG-led coalition: alliances across 28 states</a:t>
            </a:r>
            <a:endParaRPr/>
          </a:p>
          <a:p>
            <a:pPr indent="-298450" lvl="0" marL="457200" rtl="0" algn="l">
              <a:spcBef>
                <a:spcPts val="0"/>
              </a:spcBef>
              <a:spcAft>
                <a:spcPts val="0"/>
              </a:spcAft>
              <a:buClr>
                <a:srgbClr val="000000"/>
              </a:buClr>
              <a:buSzPts val="1100"/>
              <a:buFont typeface="Arial"/>
              <a:buChar char="●"/>
            </a:pPr>
            <a:r>
              <a:rPr lang="en"/>
              <a:t>Sinaloa-led bloc: defensive posture, regional dominance</a:t>
            </a:r>
            <a:endParaRPr/>
          </a:p>
          <a:p>
            <a:pPr indent="-298450" lvl="0" marL="457200" rtl="0" algn="l">
              <a:spcBef>
                <a:spcPts val="0"/>
              </a:spcBef>
              <a:spcAft>
                <a:spcPts val="0"/>
              </a:spcAft>
              <a:buClr>
                <a:srgbClr val="000000"/>
              </a:buClr>
              <a:buSzPts val="1100"/>
              <a:buFont typeface="Arial"/>
              <a:buChar char="●"/>
            </a:pPr>
            <a:r>
              <a:rPr lang="en"/>
              <a:t>Rivalries mirror alliance communities</a:t>
            </a:r>
            <a:endParaRPr/>
          </a:p>
          <a:p>
            <a:pPr indent="-298450" lvl="0" marL="457200" rtl="0" algn="l">
              <a:spcBef>
                <a:spcPts val="0"/>
              </a:spcBef>
              <a:spcAft>
                <a:spcPts val="0"/>
              </a:spcAft>
              <a:buClr>
                <a:srgbClr val="000000"/>
              </a:buClr>
              <a:buSzPts val="1100"/>
              <a:buFont typeface="Arial"/>
              <a:buChar char="●"/>
            </a:pPr>
            <a:r>
              <a:rPr lang="en"/>
              <a:t>Conflicts mainly across communities, not within</a:t>
            </a:r>
            <a:endParaRPr/>
          </a:p>
        </p:txBody>
      </p:sp>
      <p:pic>
        <p:nvPicPr>
          <p:cNvPr id="324" name="Google Shape;324;p17" title="61vFg75cJsL.jpg"/>
          <p:cNvPicPr preferRelativeResize="0"/>
          <p:nvPr/>
        </p:nvPicPr>
        <p:blipFill>
          <a:blip r:embed="rId3">
            <a:alphaModFix/>
          </a:blip>
          <a:stretch>
            <a:fillRect/>
          </a:stretch>
        </p:blipFill>
        <p:spPr>
          <a:xfrm>
            <a:off x="7280775" y="406051"/>
            <a:ext cx="1254825" cy="1882226"/>
          </a:xfrm>
          <a:prstGeom prst="rect">
            <a:avLst/>
          </a:prstGeom>
          <a:noFill/>
          <a:ln>
            <a:noFill/>
          </a:ln>
        </p:spPr>
      </p:pic>
      <p:pic>
        <p:nvPicPr>
          <p:cNvPr id="325" name="Google Shape;325;p17" title="Alliance Community Structure.png"/>
          <p:cNvPicPr preferRelativeResize="0"/>
          <p:nvPr/>
        </p:nvPicPr>
        <p:blipFill>
          <a:blip r:embed="rId4">
            <a:alphaModFix/>
          </a:blip>
          <a:stretch>
            <a:fillRect/>
          </a:stretch>
        </p:blipFill>
        <p:spPr>
          <a:xfrm>
            <a:off x="379775" y="3194225"/>
            <a:ext cx="1756650" cy="1614674"/>
          </a:xfrm>
          <a:prstGeom prst="rect">
            <a:avLst/>
          </a:prstGeom>
          <a:noFill/>
          <a:ln>
            <a:noFill/>
          </a:ln>
        </p:spPr>
      </p:pic>
      <p:pic>
        <p:nvPicPr>
          <p:cNvPr id="326" name="Google Shape;326;p17" title="Rivals Community Structure.png"/>
          <p:cNvPicPr preferRelativeResize="0"/>
          <p:nvPr/>
        </p:nvPicPr>
        <p:blipFill>
          <a:blip r:embed="rId5">
            <a:alphaModFix/>
          </a:blip>
          <a:stretch>
            <a:fillRect/>
          </a:stretch>
        </p:blipFill>
        <p:spPr>
          <a:xfrm>
            <a:off x="2663978" y="3146150"/>
            <a:ext cx="1756638" cy="1692549"/>
          </a:xfrm>
          <a:prstGeom prst="rect">
            <a:avLst/>
          </a:prstGeom>
          <a:noFill/>
          <a:ln>
            <a:noFill/>
          </a:ln>
        </p:spPr>
      </p:pic>
      <p:sp>
        <p:nvSpPr>
          <p:cNvPr id="327" name="Google Shape;327;p17"/>
          <p:cNvSpPr txBox="1"/>
          <p:nvPr/>
        </p:nvSpPr>
        <p:spPr>
          <a:xfrm>
            <a:off x="709175" y="4689125"/>
            <a:ext cx="1130400" cy="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13 Groups</a:t>
            </a:r>
            <a:endParaRPr sz="1300">
              <a:solidFill>
                <a:schemeClr val="dk2"/>
              </a:solidFill>
              <a:latin typeface="Nunito"/>
              <a:ea typeface="Nunito"/>
              <a:cs typeface="Nunito"/>
              <a:sym typeface="Nunito"/>
            </a:endParaRPr>
          </a:p>
        </p:txBody>
      </p:sp>
      <p:sp>
        <p:nvSpPr>
          <p:cNvPr id="328" name="Google Shape;328;p17"/>
          <p:cNvSpPr txBox="1"/>
          <p:nvPr/>
        </p:nvSpPr>
        <p:spPr>
          <a:xfrm>
            <a:off x="3039275" y="4689125"/>
            <a:ext cx="1329000" cy="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11 Groups</a:t>
            </a:r>
            <a:endParaRPr sz="1300">
              <a:solidFill>
                <a:schemeClr val="dk2"/>
              </a:solidFill>
              <a:latin typeface="Nunito"/>
              <a:ea typeface="Nunito"/>
              <a:cs typeface="Nunito"/>
              <a:sym typeface="Nunito"/>
            </a:endParaRPr>
          </a:p>
        </p:txBody>
      </p:sp>
      <p:pic>
        <p:nvPicPr>
          <p:cNvPr id="329" name="Google Shape;329;p17" title="Screenshot 2025-04-18 at 4.52.08 PM.png"/>
          <p:cNvPicPr preferRelativeResize="0"/>
          <p:nvPr/>
        </p:nvPicPr>
        <p:blipFill rotWithShape="1">
          <a:blip r:embed="rId6">
            <a:alphaModFix/>
          </a:blip>
          <a:srcRect b="0" l="1244" r="0" t="0"/>
          <a:stretch/>
        </p:blipFill>
        <p:spPr>
          <a:xfrm>
            <a:off x="5090201" y="2822225"/>
            <a:ext cx="4089948" cy="2362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8"/>
          <p:cNvSpPr/>
          <p:nvPr/>
        </p:nvSpPr>
        <p:spPr>
          <a:xfrm>
            <a:off x="1278350" y="1374475"/>
            <a:ext cx="4867800" cy="331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35" name="Google Shape;335;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Social Capital–Constraint</a:t>
            </a:r>
            <a:endParaRPr/>
          </a:p>
        </p:txBody>
      </p:sp>
      <p:sp>
        <p:nvSpPr>
          <p:cNvPr id="336" name="Google Shape;336;p18"/>
          <p:cNvSpPr txBox="1"/>
          <p:nvPr>
            <p:ph idx="1" type="body"/>
          </p:nvPr>
        </p:nvSpPr>
        <p:spPr>
          <a:xfrm>
            <a:off x="1278350" y="1374475"/>
            <a:ext cx="4954500" cy="3501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Constraint</a:t>
            </a:r>
            <a:endParaRPr b="1"/>
          </a:p>
          <a:p>
            <a:pPr indent="-311150" lvl="0" marL="457200" rtl="0" algn="l">
              <a:spcBef>
                <a:spcPts val="1200"/>
              </a:spcBef>
              <a:spcAft>
                <a:spcPts val="0"/>
              </a:spcAft>
              <a:buSzPts val="1300"/>
              <a:buChar char="●"/>
            </a:pPr>
            <a:r>
              <a:rPr lang="en"/>
              <a:t>How “constrained” a node is by its neighbors</a:t>
            </a:r>
            <a:endParaRPr/>
          </a:p>
          <a:p>
            <a:pPr indent="-298450" lvl="1" marL="914400" rtl="0" algn="l">
              <a:spcBef>
                <a:spcPts val="0"/>
              </a:spcBef>
              <a:spcAft>
                <a:spcPts val="0"/>
              </a:spcAft>
              <a:buSzPts val="1100"/>
              <a:buChar char="○"/>
            </a:pPr>
            <a:r>
              <a:rPr lang="en"/>
              <a:t>High value (1)→ Less opportunity to be a broker</a:t>
            </a:r>
            <a:endParaRPr/>
          </a:p>
          <a:p>
            <a:pPr indent="-298450" lvl="2" marL="1371600" rtl="0" algn="l">
              <a:spcBef>
                <a:spcPts val="0"/>
              </a:spcBef>
              <a:spcAft>
                <a:spcPts val="0"/>
              </a:spcAft>
              <a:buSzPts val="1100"/>
              <a:buChar char="■"/>
            </a:pPr>
            <a:r>
              <a:rPr lang="en"/>
              <a:t>Node’s connections are to more interconnected nodes</a:t>
            </a:r>
            <a:endParaRPr/>
          </a:p>
          <a:p>
            <a:pPr indent="-298450" lvl="1" marL="914400" rtl="0" algn="l">
              <a:spcBef>
                <a:spcPts val="0"/>
              </a:spcBef>
              <a:spcAft>
                <a:spcPts val="0"/>
              </a:spcAft>
              <a:buSzPts val="1100"/>
              <a:buChar char="○"/>
            </a:pPr>
            <a:r>
              <a:rPr lang="en"/>
              <a:t>Low value (0) → More opportunity to be a broker</a:t>
            </a:r>
            <a:endParaRPr/>
          </a:p>
          <a:p>
            <a:pPr indent="-298450" lvl="2" marL="1371600" rtl="0" algn="l">
              <a:spcBef>
                <a:spcPts val="0"/>
              </a:spcBef>
              <a:spcAft>
                <a:spcPts val="0"/>
              </a:spcAft>
              <a:buSzPts val="1100"/>
              <a:buChar char="■"/>
            </a:pPr>
            <a:r>
              <a:rPr lang="en"/>
              <a:t>Node’s </a:t>
            </a:r>
            <a:r>
              <a:rPr lang="en"/>
              <a:t>connections are</a:t>
            </a:r>
            <a:r>
              <a:rPr lang="en"/>
              <a:t> to disconnected nodes</a:t>
            </a:r>
            <a:endParaRPr/>
          </a:p>
          <a:p>
            <a:pPr indent="-311150" lvl="0" marL="457200" rtl="0" algn="l">
              <a:spcBef>
                <a:spcPts val="0"/>
              </a:spcBef>
              <a:spcAft>
                <a:spcPts val="0"/>
              </a:spcAft>
              <a:buSzPts val="1300"/>
              <a:buChar char="●"/>
            </a:pPr>
            <a:r>
              <a:rPr lang="en"/>
              <a:t>Values by network:</a:t>
            </a:r>
            <a:endParaRPr/>
          </a:p>
          <a:p>
            <a:pPr indent="-298450" lvl="1" marL="914400" rtl="0" algn="l">
              <a:spcBef>
                <a:spcPts val="0"/>
              </a:spcBef>
              <a:spcAft>
                <a:spcPts val="0"/>
              </a:spcAft>
              <a:buSzPts val="1100"/>
              <a:buChar char="○"/>
            </a:pPr>
            <a:r>
              <a:rPr lang="en"/>
              <a:t>Mean constraint in alliance network: </a:t>
            </a:r>
            <a:r>
              <a:rPr b="1" lang="en"/>
              <a:t>0.876 </a:t>
            </a:r>
            <a:endParaRPr b="1"/>
          </a:p>
          <a:p>
            <a:pPr indent="-298450" lvl="1" marL="914400" rtl="0" algn="l">
              <a:spcBef>
                <a:spcPts val="0"/>
              </a:spcBef>
              <a:spcAft>
                <a:spcPts val="0"/>
              </a:spcAft>
              <a:buSzPts val="1100"/>
              <a:buChar char="○"/>
            </a:pPr>
            <a:r>
              <a:rPr lang="en"/>
              <a:t>Mean constraint in rival network:</a:t>
            </a:r>
            <a:r>
              <a:rPr b="1" lang="en"/>
              <a:t> 0.771</a:t>
            </a:r>
            <a:endParaRPr b="1"/>
          </a:p>
          <a:p>
            <a:pPr indent="-311150" lvl="0" marL="457200" rtl="0" algn="l">
              <a:spcBef>
                <a:spcPts val="0"/>
              </a:spcBef>
              <a:spcAft>
                <a:spcPts val="0"/>
              </a:spcAft>
              <a:buSzPts val="1300"/>
              <a:buChar char="●"/>
            </a:pPr>
            <a:r>
              <a:rPr lang="en"/>
              <a:t>Interpretation</a:t>
            </a:r>
            <a:endParaRPr/>
          </a:p>
          <a:p>
            <a:pPr indent="-298450" lvl="1" marL="914400" rtl="0" algn="l">
              <a:spcBef>
                <a:spcPts val="0"/>
              </a:spcBef>
              <a:spcAft>
                <a:spcPts val="0"/>
              </a:spcAft>
              <a:buSzPts val="1100"/>
              <a:buChar char="○"/>
            </a:pPr>
            <a:r>
              <a:rPr lang="en"/>
              <a:t>Both networks have a high constraint, meaning that </a:t>
            </a:r>
            <a:r>
              <a:rPr lang="en"/>
              <a:t>the</a:t>
            </a:r>
            <a:r>
              <a:rPr lang="en"/>
              <a:t> average cartel tended to have </a:t>
            </a:r>
            <a:r>
              <a:rPr lang="en"/>
              <a:t>redundant nodes, and not many cartels acted as information brokers.</a:t>
            </a:r>
            <a:endParaRPr/>
          </a:p>
          <a:p>
            <a:pPr indent="-298450" lvl="1" marL="914400" rtl="0" algn="l">
              <a:spcBef>
                <a:spcPts val="0"/>
              </a:spcBef>
              <a:spcAft>
                <a:spcPts val="0"/>
              </a:spcAft>
              <a:buSzPts val="1100"/>
              <a:buChar char="○"/>
            </a:pPr>
            <a:r>
              <a:rPr lang="en"/>
              <a:t>Therefore this suggests that cartel relationships by both alliance and rivalries are very insulate–cartels tend to be grouped with nodes who already know each other.</a:t>
            </a:r>
            <a:endParaRPr/>
          </a:p>
        </p:txBody>
      </p:sp>
      <p:pic>
        <p:nvPicPr>
          <p:cNvPr id="337" name="Google Shape;337;p18"/>
          <p:cNvPicPr preferRelativeResize="0"/>
          <p:nvPr/>
        </p:nvPicPr>
        <p:blipFill>
          <a:blip r:embed="rId3">
            <a:alphaModFix/>
          </a:blip>
          <a:stretch>
            <a:fillRect/>
          </a:stretch>
        </p:blipFill>
        <p:spPr>
          <a:xfrm>
            <a:off x="6182199" y="598575"/>
            <a:ext cx="2633150" cy="1554750"/>
          </a:xfrm>
          <a:prstGeom prst="rect">
            <a:avLst/>
          </a:prstGeom>
          <a:noFill/>
          <a:ln>
            <a:noFill/>
          </a:ln>
        </p:spPr>
      </p:pic>
      <p:pic>
        <p:nvPicPr>
          <p:cNvPr id="338" name="Google Shape;338;p18"/>
          <p:cNvPicPr preferRelativeResize="0"/>
          <p:nvPr/>
        </p:nvPicPr>
        <p:blipFill>
          <a:blip r:embed="rId4">
            <a:alphaModFix/>
          </a:blip>
          <a:stretch>
            <a:fillRect/>
          </a:stretch>
        </p:blipFill>
        <p:spPr>
          <a:xfrm>
            <a:off x="6254764" y="3167900"/>
            <a:ext cx="2488026" cy="1460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Social Capital-</a:t>
            </a:r>
            <a:r>
              <a:rPr lang="en"/>
              <a:t>CUG test</a:t>
            </a:r>
            <a:endParaRPr/>
          </a:p>
        </p:txBody>
      </p:sp>
      <p:sp>
        <p:nvSpPr>
          <p:cNvPr id="344" name="Google Shape;344;p19"/>
          <p:cNvSpPr txBox="1"/>
          <p:nvPr>
            <p:ph idx="1" type="body"/>
          </p:nvPr>
        </p:nvSpPr>
        <p:spPr>
          <a:xfrm>
            <a:off x="1303800" y="1398450"/>
            <a:ext cx="4453500" cy="34884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Transitivity against Dyad Census</a:t>
            </a:r>
            <a:endParaRPr b="1" sz="1000"/>
          </a:p>
          <a:p>
            <a:pPr indent="-292100" lvl="0" marL="457200" rtl="0" algn="l">
              <a:spcBef>
                <a:spcPts val="1200"/>
              </a:spcBef>
              <a:spcAft>
                <a:spcPts val="0"/>
              </a:spcAft>
              <a:buSzPts val="1000"/>
              <a:buChar char="●"/>
            </a:pPr>
            <a:r>
              <a:rPr lang="en" sz="1000"/>
              <a:t>Transitivity values:</a:t>
            </a:r>
            <a:endParaRPr sz="1000"/>
          </a:p>
          <a:p>
            <a:pPr indent="-292100" lvl="1" marL="914400" rtl="0" algn="l">
              <a:spcBef>
                <a:spcPts val="0"/>
              </a:spcBef>
              <a:spcAft>
                <a:spcPts val="0"/>
              </a:spcAft>
              <a:buSzPts val="1000"/>
              <a:buChar char="○"/>
            </a:pPr>
            <a:r>
              <a:rPr lang="en" sz="1000"/>
              <a:t>Alliances network: 0.03747871</a:t>
            </a:r>
            <a:endParaRPr sz="1000"/>
          </a:p>
          <a:p>
            <a:pPr indent="-292100" lvl="1" marL="914400" rtl="0" algn="l">
              <a:spcBef>
                <a:spcPts val="0"/>
              </a:spcBef>
              <a:spcAft>
                <a:spcPts val="0"/>
              </a:spcAft>
              <a:buSzPts val="1000"/>
              <a:buChar char="○"/>
            </a:pPr>
            <a:r>
              <a:rPr lang="en" sz="1000"/>
              <a:t>Rivals network: 0.08846761</a:t>
            </a:r>
            <a:endParaRPr sz="1000"/>
          </a:p>
          <a:p>
            <a:pPr indent="-292100" lvl="0" marL="457200" rtl="0" algn="l">
              <a:spcBef>
                <a:spcPts val="0"/>
              </a:spcBef>
              <a:spcAft>
                <a:spcPts val="0"/>
              </a:spcAft>
              <a:buSzPts val="1000"/>
              <a:buChar char="●"/>
            </a:pPr>
            <a:r>
              <a:rPr lang="en" sz="1000"/>
              <a:t>Interpretation:</a:t>
            </a:r>
            <a:endParaRPr sz="1000"/>
          </a:p>
          <a:p>
            <a:pPr indent="-292100" lvl="1" marL="914400" rtl="0" algn="l">
              <a:spcBef>
                <a:spcPts val="0"/>
              </a:spcBef>
              <a:spcAft>
                <a:spcPts val="0"/>
              </a:spcAft>
              <a:buSzPts val="1000"/>
              <a:buChar char="○"/>
            </a:pPr>
            <a:r>
              <a:rPr lang="en" sz="1000"/>
              <a:t>Both networks show the higher transitivity than a random </a:t>
            </a:r>
            <a:r>
              <a:rPr lang="en" sz="1000"/>
              <a:t>network, indicating that both networks contain the strong triadic closure.</a:t>
            </a:r>
            <a:endParaRPr sz="1000"/>
          </a:p>
          <a:p>
            <a:pPr indent="-292100" lvl="1" marL="914400" rtl="0" algn="l">
              <a:spcBef>
                <a:spcPts val="0"/>
              </a:spcBef>
              <a:spcAft>
                <a:spcPts val="0"/>
              </a:spcAft>
              <a:buSzPts val="1000"/>
              <a:buChar char="○"/>
            </a:pPr>
            <a:r>
              <a:rPr lang="en" sz="1000"/>
              <a:t>The alliances network demonstrates a moderate level of clustering, suggesting alliances tend to form stable and cohesive groups through indirect ties.</a:t>
            </a:r>
            <a:endParaRPr sz="1000"/>
          </a:p>
          <a:p>
            <a:pPr indent="-292100" lvl="1" marL="914400" rtl="0" algn="l">
              <a:spcBef>
                <a:spcPts val="0"/>
              </a:spcBef>
              <a:spcAft>
                <a:spcPts val="0"/>
              </a:spcAft>
              <a:buSzPts val="1000"/>
              <a:buChar char="○"/>
            </a:pPr>
            <a:r>
              <a:rPr lang="en" sz="1000"/>
              <a:t>The rivals network exhibits even stronger transitivity, implying tightly clustered opposition and shared enemy dynamics (“the enemy of my enemy is also my enemy”).</a:t>
            </a:r>
            <a:endParaRPr sz="1000"/>
          </a:p>
          <a:p>
            <a:pPr indent="-292100" lvl="1" marL="914400" rtl="0" algn="l">
              <a:spcBef>
                <a:spcPts val="0"/>
              </a:spcBef>
              <a:spcAft>
                <a:spcPts val="0"/>
              </a:spcAft>
              <a:buSzPts val="1000"/>
              <a:buChar char="○"/>
            </a:pPr>
            <a:r>
              <a:rPr lang="en" sz="1000"/>
              <a:t>This contrast reflects different forms of social capital: cooperative cohesion vs. antagonistic alignment, highlighting stronger factional polarization in antagonistic relationships.</a:t>
            </a:r>
            <a:endParaRPr sz="1000"/>
          </a:p>
        </p:txBody>
      </p:sp>
      <p:pic>
        <p:nvPicPr>
          <p:cNvPr id="345" name="Google Shape;345;p19"/>
          <p:cNvPicPr preferRelativeResize="0"/>
          <p:nvPr/>
        </p:nvPicPr>
        <p:blipFill>
          <a:blip r:embed="rId3">
            <a:alphaModFix/>
          </a:blip>
          <a:stretch>
            <a:fillRect/>
          </a:stretch>
        </p:blipFill>
        <p:spPr>
          <a:xfrm>
            <a:off x="5913350" y="1115300"/>
            <a:ext cx="3052126" cy="1885776"/>
          </a:xfrm>
          <a:prstGeom prst="rect">
            <a:avLst/>
          </a:prstGeom>
          <a:noFill/>
          <a:ln>
            <a:noFill/>
          </a:ln>
        </p:spPr>
      </p:pic>
      <p:pic>
        <p:nvPicPr>
          <p:cNvPr id="346" name="Google Shape;346;p19"/>
          <p:cNvPicPr preferRelativeResize="0"/>
          <p:nvPr/>
        </p:nvPicPr>
        <p:blipFill>
          <a:blip r:embed="rId4">
            <a:alphaModFix/>
          </a:blip>
          <a:stretch>
            <a:fillRect/>
          </a:stretch>
        </p:blipFill>
        <p:spPr>
          <a:xfrm>
            <a:off x="5913350" y="3001065"/>
            <a:ext cx="3052126" cy="188578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0"/>
          <p:cNvSpPr/>
          <p:nvPr/>
        </p:nvSpPr>
        <p:spPr>
          <a:xfrm>
            <a:off x="592575" y="1485375"/>
            <a:ext cx="4400700" cy="330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52" name="Google Shape;352;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Social Capital–Brokerage</a:t>
            </a:r>
            <a:endParaRPr/>
          </a:p>
        </p:txBody>
      </p:sp>
      <p:sp>
        <p:nvSpPr>
          <p:cNvPr id="353" name="Google Shape;353;p20"/>
          <p:cNvSpPr txBox="1"/>
          <p:nvPr>
            <p:ph idx="1" type="body"/>
          </p:nvPr>
        </p:nvSpPr>
        <p:spPr>
          <a:xfrm>
            <a:off x="596125" y="1480875"/>
            <a:ext cx="4488600" cy="366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Brokerage</a:t>
            </a:r>
            <a:endParaRPr/>
          </a:p>
          <a:p>
            <a:pPr indent="-311150" lvl="0" marL="457200" rtl="0" algn="l">
              <a:spcBef>
                <a:spcPts val="1200"/>
              </a:spcBef>
              <a:spcAft>
                <a:spcPts val="0"/>
              </a:spcAft>
              <a:buSzPts val="1300"/>
              <a:buChar char="●"/>
            </a:pPr>
            <a:r>
              <a:rPr lang="en"/>
              <a:t>All nodes that were </a:t>
            </a:r>
            <a:r>
              <a:rPr lang="en"/>
              <a:t>classified</a:t>
            </a:r>
            <a:r>
              <a:rPr lang="en"/>
              <a:t> as brokers were coordinators (in both alliance and rival). </a:t>
            </a:r>
            <a:endParaRPr/>
          </a:p>
          <a:p>
            <a:pPr indent="-298450" lvl="1" marL="914400" rtl="0" algn="l">
              <a:spcBef>
                <a:spcPts val="0"/>
              </a:spcBef>
              <a:spcAft>
                <a:spcPts val="0"/>
              </a:spcAft>
              <a:buSzPts val="1100"/>
              <a:buChar char="○"/>
            </a:pPr>
            <a:r>
              <a:rPr lang="en"/>
              <a:t>3 actors belonging to the </a:t>
            </a:r>
            <a:r>
              <a:rPr i="1" lang="en"/>
              <a:t>same </a:t>
            </a:r>
            <a:r>
              <a:rPr lang="en"/>
              <a:t>group with one actor brokering for the other two.</a:t>
            </a:r>
            <a:endParaRPr/>
          </a:p>
          <a:p>
            <a:pPr indent="-311150" lvl="0" marL="457200" rtl="0" algn="l">
              <a:spcBef>
                <a:spcPts val="0"/>
              </a:spcBef>
              <a:spcAft>
                <a:spcPts val="0"/>
              </a:spcAft>
              <a:buSzPts val="1300"/>
              <a:buChar char="●"/>
            </a:pPr>
            <a:r>
              <a:rPr lang="en"/>
              <a:t>The cartel with the highest </a:t>
            </a:r>
            <a:r>
              <a:rPr lang="en"/>
              <a:t>value for both alliance and rival was N10025, the CJNG.</a:t>
            </a:r>
            <a:endParaRPr/>
          </a:p>
          <a:p>
            <a:pPr indent="-298450" lvl="2" marL="1371600" rtl="0" algn="l">
              <a:spcBef>
                <a:spcPts val="0"/>
              </a:spcBef>
              <a:spcAft>
                <a:spcPts val="0"/>
              </a:spcAft>
              <a:buSzPts val="1100"/>
              <a:buChar char="■"/>
            </a:pPr>
            <a:r>
              <a:rPr lang="en"/>
              <a:t>752, and 670 respectively</a:t>
            </a:r>
            <a:endParaRPr/>
          </a:p>
          <a:p>
            <a:pPr indent="-311150" lvl="0" marL="457200" rtl="0" algn="l">
              <a:spcBef>
                <a:spcPts val="0"/>
              </a:spcBef>
              <a:spcAft>
                <a:spcPts val="0"/>
              </a:spcAft>
              <a:buSzPts val="1300"/>
              <a:buChar char="●"/>
            </a:pPr>
            <a:r>
              <a:rPr lang="en"/>
              <a:t>The cartel with the 2nd highest value for the two networks was N10013, Cártel de Sinaloa.</a:t>
            </a:r>
            <a:endParaRPr/>
          </a:p>
          <a:p>
            <a:pPr indent="-298450" lvl="1" marL="914400" rtl="0" algn="l">
              <a:spcBef>
                <a:spcPts val="0"/>
              </a:spcBef>
              <a:spcAft>
                <a:spcPts val="0"/>
              </a:spcAft>
              <a:buSzPts val="1100"/>
              <a:buChar char="○"/>
            </a:pPr>
            <a:r>
              <a:rPr lang="en"/>
              <a:t>410 and 102 respectively</a:t>
            </a:r>
            <a:endParaRPr/>
          </a:p>
          <a:p>
            <a:pPr indent="-311150" lvl="0" marL="457200" rtl="0" algn="l">
              <a:spcBef>
                <a:spcPts val="0"/>
              </a:spcBef>
              <a:spcAft>
                <a:spcPts val="0"/>
              </a:spcAft>
              <a:buSzPts val="1300"/>
              <a:buChar char="●"/>
            </a:pPr>
            <a:r>
              <a:rPr lang="en"/>
              <a:t>Overall, this implies that the CJNG cartel was the most dominant cartel in the data, with it being relied on for information in alliances, and also being involved in the most rivalries between cartels.</a:t>
            </a:r>
            <a:endParaRPr/>
          </a:p>
          <a:p>
            <a:pPr indent="-311150" lvl="0" marL="457200" rtl="0" algn="l">
              <a:spcBef>
                <a:spcPts val="0"/>
              </a:spcBef>
              <a:spcAft>
                <a:spcPts val="0"/>
              </a:spcAft>
              <a:buSzPts val="1300"/>
              <a:buChar char="●"/>
            </a:pPr>
            <a:r>
              <a:rPr lang="en"/>
              <a:t>Supports idea of high rivalry and high alliances</a:t>
            </a:r>
            <a:endParaRPr/>
          </a:p>
          <a:p>
            <a:pPr indent="0" lvl="0" marL="0" rtl="0" algn="l">
              <a:spcBef>
                <a:spcPts val="1200"/>
              </a:spcBef>
              <a:spcAft>
                <a:spcPts val="1200"/>
              </a:spcAft>
              <a:buNone/>
            </a:pPr>
            <a:r>
              <a:t/>
            </a:r>
            <a:endParaRPr b="1"/>
          </a:p>
        </p:txBody>
      </p:sp>
      <p:pic>
        <p:nvPicPr>
          <p:cNvPr id="354" name="Google Shape;354;p20"/>
          <p:cNvPicPr preferRelativeResize="0"/>
          <p:nvPr/>
        </p:nvPicPr>
        <p:blipFill>
          <a:blip r:embed="rId3">
            <a:alphaModFix/>
          </a:blip>
          <a:stretch>
            <a:fillRect/>
          </a:stretch>
        </p:blipFill>
        <p:spPr>
          <a:xfrm>
            <a:off x="5145100" y="3181401"/>
            <a:ext cx="2005671" cy="1267275"/>
          </a:xfrm>
          <a:prstGeom prst="rect">
            <a:avLst/>
          </a:prstGeom>
          <a:noFill/>
          <a:ln>
            <a:noFill/>
          </a:ln>
        </p:spPr>
      </p:pic>
      <p:pic>
        <p:nvPicPr>
          <p:cNvPr id="355" name="Google Shape;355;p20"/>
          <p:cNvPicPr preferRelativeResize="0"/>
          <p:nvPr/>
        </p:nvPicPr>
        <p:blipFill>
          <a:blip r:embed="rId4">
            <a:alphaModFix/>
          </a:blip>
          <a:stretch>
            <a:fillRect/>
          </a:stretch>
        </p:blipFill>
        <p:spPr>
          <a:xfrm>
            <a:off x="7362027" y="3225113"/>
            <a:ext cx="1842349" cy="1179855"/>
          </a:xfrm>
          <a:prstGeom prst="rect">
            <a:avLst/>
          </a:prstGeom>
          <a:noFill/>
          <a:ln>
            <a:noFill/>
          </a:ln>
        </p:spPr>
      </p:pic>
      <p:sp>
        <p:nvSpPr>
          <p:cNvPr id="356" name="Google Shape;356;p20"/>
          <p:cNvSpPr txBox="1"/>
          <p:nvPr/>
        </p:nvSpPr>
        <p:spPr>
          <a:xfrm>
            <a:off x="6327275" y="4448675"/>
            <a:ext cx="2291700" cy="1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Rivalry Brokerage</a:t>
            </a:r>
            <a:endParaRPr sz="1300">
              <a:solidFill>
                <a:schemeClr val="dk2"/>
              </a:solidFill>
              <a:latin typeface="Nunito"/>
              <a:ea typeface="Nunito"/>
              <a:cs typeface="Nunito"/>
              <a:sym typeface="Nunito"/>
            </a:endParaRPr>
          </a:p>
        </p:txBody>
      </p:sp>
      <p:pic>
        <p:nvPicPr>
          <p:cNvPr id="357" name="Google Shape;357;p20"/>
          <p:cNvPicPr preferRelativeResize="0"/>
          <p:nvPr/>
        </p:nvPicPr>
        <p:blipFill>
          <a:blip r:embed="rId5">
            <a:alphaModFix/>
          </a:blip>
          <a:stretch>
            <a:fillRect/>
          </a:stretch>
        </p:blipFill>
        <p:spPr>
          <a:xfrm>
            <a:off x="5145100" y="1596037"/>
            <a:ext cx="1842350" cy="1156613"/>
          </a:xfrm>
          <a:prstGeom prst="rect">
            <a:avLst/>
          </a:prstGeom>
          <a:noFill/>
          <a:ln>
            <a:noFill/>
          </a:ln>
        </p:spPr>
      </p:pic>
      <p:pic>
        <p:nvPicPr>
          <p:cNvPr id="358" name="Google Shape;358;p20"/>
          <p:cNvPicPr preferRelativeResize="0"/>
          <p:nvPr/>
        </p:nvPicPr>
        <p:blipFill>
          <a:blip r:embed="rId6">
            <a:alphaModFix/>
          </a:blip>
          <a:stretch>
            <a:fillRect/>
          </a:stretch>
        </p:blipFill>
        <p:spPr>
          <a:xfrm>
            <a:off x="7187925" y="1485374"/>
            <a:ext cx="1902128" cy="1267275"/>
          </a:xfrm>
          <a:prstGeom prst="rect">
            <a:avLst/>
          </a:prstGeom>
          <a:noFill/>
          <a:ln>
            <a:noFill/>
          </a:ln>
        </p:spPr>
      </p:pic>
      <p:sp>
        <p:nvSpPr>
          <p:cNvPr id="359" name="Google Shape;359;p20"/>
          <p:cNvSpPr txBox="1"/>
          <p:nvPr/>
        </p:nvSpPr>
        <p:spPr>
          <a:xfrm>
            <a:off x="6370550" y="2752650"/>
            <a:ext cx="2291700" cy="1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Alliance </a:t>
            </a:r>
            <a:r>
              <a:rPr lang="en" sz="1300">
                <a:solidFill>
                  <a:schemeClr val="dk2"/>
                </a:solidFill>
                <a:latin typeface="Nunito"/>
                <a:ea typeface="Nunito"/>
                <a:cs typeface="Nunito"/>
                <a:sym typeface="Nunito"/>
              </a:rPr>
              <a:t>Brokerage</a:t>
            </a:r>
            <a:endParaRPr sz="1300">
              <a:solidFill>
                <a:schemeClr val="dk2"/>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21" title="Alliance Network.png"/>
          <p:cNvPicPr preferRelativeResize="0"/>
          <p:nvPr/>
        </p:nvPicPr>
        <p:blipFill rotWithShape="1">
          <a:blip r:embed="rId3">
            <a:alphaModFix/>
          </a:blip>
          <a:srcRect b="0" l="0" r="0" t="14244"/>
          <a:stretch/>
        </p:blipFill>
        <p:spPr>
          <a:xfrm>
            <a:off x="6869750" y="168937"/>
            <a:ext cx="1953674" cy="1599950"/>
          </a:xfrm>
          <a:prstGeom prst="rect">
            <a:avLst/>
          </a:prstGeom>
          <a:noFill/>
          <a:ln>
            <a:noFill/>
          </a:ln>
        </p:spPr>
      </p:pic>
      <p:pic>
        <p:nvPicPr>
          <p:cNvPr id="365" name="Google Shape;365;p21" title="Screen Shot 2025-04-21 at 12.23.50 AM.png"/>
          <p:cNvPicPr preferRelativeResize="0"/>
          <p:nvPr/>
        </p:nvPicPr>
        <p:blipFill rotWithShape="1">
          <a:blip r:embed="rId4">
            <a:alphaModFix/>
          </a:blip>
          <a:srcRect b="0" l="0" r="0" t="9338"/>
          <a:stretch/>
        </p:blipFill>
        <p:spPr>
          <a:xfrm>
            <a:off x="4917850" y="154675"/>
            <a:ext cx="2221348" cy="1628474"/>
          </a:xfrm>
          <a:prstGeom prst="rect">
            <a:avLst/>
          </a:prstGeom>
          <a:noFill/>
          <a:ln>
            <a:noFill/>
          </a:ln>
        </p:spPr>
      </p:pic>
      <p:sp>
        <p:nvSpPr>
          <p:cNvPr id="366" name="Google Shape;366;p21"/>
          <p:cNvSpPr/>
          <p:nvPr/>
        </p:nvSpPr>
        <p:spPr>
          <a:xfrm>
            <a:off x="371250" y="1973250"/>
            <a:ext cx="2606400" cy="254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67" name="Google Shape;367;p21"/>
          <p:cNvSpPr txBox="1"/>
          <p:nvPr>
            <p:ph type="title"/>
          </p:nvPr>
        </p:nvSpPr>
        <p:spPr>
          <a:xfrm>
            <a:off x="1303800" y="598575"/>
            <a:ext cx="3540600" cy="71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Actionable Insights</a:t>
            </a:r>
            <a:endParaRPr/>
          </a:p>
        </p:txBody>
      </p:sp>
      <p:sp>
        <p:nvSpPr>
          <p:cNvPr id="368" name="Google Shape;368;p21"/>
          <p:cNvSpPr txBox="1"/>
          <p:nvPr>
            <p:ph idx="1" type="body"/>
          </p:nvPr>
        </p:nvSpPr>
        <p:spPr>
          <a:xfrm>
            <a:off x="371251" y="1973250"/>
            <a:ext cx="2606400" cy="25497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b="1" lang="en"/>
              <a:t>Monitor Cartels with Broad Influence</a:t>
            </a:r>
            <a:endParaRPr/>
          </a:p>
          <a:p>
            <a:pPr indent="0" lvl="0" marL="0" rtl="0" algn="l">
              <a:lnSpc>
                <a:spcPct val="115000"/>
              </a:lnSpc>
              <a:spcBef>
                <a:spcPts val="0"/>
              </a:spcBef>
              <a:spcAft>
                <a:spcPts val="0"/>
              </a:spcAft>
              <a:buNone/>
            </a:pPr>
            <a:r>
              <a:t/>
            </a:r>
            <a:endParaRPr sz="1100"/>
          </a:p>
          <a:p>
            <a:pPr indent="0" lvl="0" marL="0" rtl="0" algn="ctr">
              <a:lnSpc>
                <a:spcPct val="115000"/>
              </a:lnSpc>
              <a:spcBef>
                <a:spcPts val="0"/>
              </a:spcBef>
              <a:spcAft>
                <a:spcPts val="0"/>
              </a:spcAft>
              <a:buNone/>
            </a:pPr>
            <a:r>
              <a:rPr lang="en" sz="1100"/>
              <a:t>Cartels such as CJNG and Sinaloa are structurally positioned to act as connective hubs in the network, making </a:t>
            </a:r>
            <a:r>
              <a:rPr lang="en" sz="1100"/>
              <a:t>them critical to:</a:t>
            </a:r>
            <a:endParaRPr sz="1100"/>
          </a:p>
          <a:p>
            <a:pPr indent="-298450" lvl="0" marL="457200" rtl="0" algn="l">
              <a:lnSpc>
                <a:spcPct val="115000"/>
              </a:lnSpc>
              <a:spcBef>
                <a:spcPts val="0"/>
              </a:spcBef>
              <a:spcAft>
                <a:spcPts val="0"/>
              </a:spcAft>
              <a:buSzPts val="1100"/>
              <a:buChar char="●"/>
            </a:pPr>
            <a:r>
              <a:rPr lang="en" sz="1100"/>
              <a:t>Detecting shifting alliances</a:t>
            </a:r>
            <a:endParaRPr sz="1100"/>
          </a:p>
          <a:p>
            <a:pPr indent="-298450" lvl="0" marL="457200" rtl="0" algn="l">
              <a:lnSpc>
                <a:spcPct val="115000"/>
              </a:lnSpc>
              <a:spcBef>
                <a:spcPts val="0"/>
              </a:spcBef>
              <a:spcAft>
                <a:spcPts val="0"/>
              </a:spcAft>
              <a:buSzPts val="1100"/>
              <a:buChar char="●"/>
            </a:pPr>
            <a:r>
              <a:rPr lang="en" sz="1100"/>
              <a:t>Monitoring territorial expansion</a:t>
            </a:r>
            <a:endParaRPr sz="1100"/>
          </a:p>
          <a:p>
            <a:pPr indent="-298450" lvl="0" marL="457200" rtl="0" algn="l">
              <a:lnSpc>
                <a:spcPct val="115000"/>
              </a:lnSpc>
              <a:spcBef>
                <a:spcPts val="0"/>
              </a:spcBef>
              <a:spcAft>
                <a:spcPts val="0"/>
              </a:spcAft>
              <a:buSzPts val="1100"/>
              <a:buChar char="●"/>
            </a:pPr>
            <a:r>
              <a:rPr lang="en" sz="1100"/>
              <a:t>Anticipating power shifts</a:t>
            </a:r>
            <a:endParaRPr sz="1100"/>
          </a:p>
        </p:txBody>
      </p:sp>
      <p:sp>
        <p:nvSpPr>
          <p:cNvPr id="369" name="Google Shape;369;p21"/>
          <p:cNvSpPr/>
          <p:nvPr/>
        </p:nvSpPr>
        <p:spPr>
          <a:xfrm>
            <a:off x="6166349" y="1973250"/>
            <a:ext cx="2606400" cy="254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70" name="Google Shape;370;p21"/>
          <p:cNvSpPr txBox="1"/>
          <p:nvPr>
            <p:ph idx="1" type="body"/>
          </p:nvPr>
        </p:nvSpPr>
        <p:spPr>
          <a:xfrm>
            <a:off x="6166350" y="1973250"/>
            <a:ext cx="2606400" cy="2549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Understanding “The Enemy of My Enemy” Logic</a:t>
            </a:r>
            <a:endParaRPr b="1"/>
          </a:p>
          <a:p>
            <a:pPr indent="0" lvl="0" marL="0" rtl="0" algn="l">
              <a:spcBef>
                <a:spcPts val="0"/>
              </a:spcBef>
              <a:spcAft>
                <a:spcPts val="0"/>
              </a:spcAft>
              <a:buNone/>
            </a:pPr>
            <a:r>
              <a:t/>
            </a:r>
            <a:endParaRPr sz="1100"/>
          </a:p>
          <a:p>
            <a:pPr indent="0" lvl="0" marL="0" rtl="0" algn="ctr">
              <a:spcBef>
                <a:spcPts val="0"/>
              </a:spcBef>
              <a:spcAft>
                <a:spcPts val="0"/>
              </a:spcAft>
              <a:buNone/>
            </a:pPr>
            <a:r>
              <a:rPr lang="en" sz="1100"/>
              <a:t>Cartels often align indirectly through shared enemies, creating polarized opposition blocs.</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rPr lang="en" sz="1100"/>
              <a:t>Keeping an eye on transitivity in the rival network allows us to target tightly clustered enemy groups, which tend to be more aggressive and unstable. </a:t>
            </a:r>
            <a:endParaRPr/>
          </a:p>
        </p:txBody>
      </p:sp>
      <p:sp>
        <p:nvSpPr>
          <p:cNvPr id="371" name="Google Shape;371;p21"/>
          <p:cNvSpPr/>
          <p:nvPr/>
        </p:nvSpPr>
        <p:spPr>
          <a:xfrm>
            <a:off x="3220274" y="1973250"/>
            <a:ext cx="2606400" cy="254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72" name="Google Shape;372;p21"/>
          <p:cNvSpPr txBox="1"/>
          <p:nvPr>
            <p:ph idx="1" type="body"/>
          </p:nvPr>
        </p:nvSpPr>
        <p:spPr>
          <a:xfrm>
            <a:off x="3220275" y="1973250"/>
            <a:ext cx="2606400" cy="2549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Predictive Indicators for Violence</a:t>
            </a:r>
            <a:endParaRPr b="1"/>
          </a:p>
          <a:p>
            <a:pPr indent="0" lvl="0" marL="0" rtl="0" algn="l">
              <a:spcBef>
                <a:spcPts val="0"/>
              </a:spcBef>
              <a:spcAft>
                <a:spcPts val="0"/>
              </a:spcAft>
              <a:buNone/>
            </a:pPr>
            <a:r>
              <a:t/>
            </a:r>
            <a:endParaRPr sz="1100"/>
          </a:p>
          <a:p>
            <a:pPr indent="0" lvl="0" marL="0" rtl="0" algn="ctr">
              <a:spcBef>
                <a:spcPts val="0"/>
              </a:spcBef>
              <a:spcAft>
                <a:spcPts val="0"/>
              </a:spcAft>
              <a:buNone/>
            </a:pPr>
            <a:r>
              <a:rPr lang="en" sz="1100"/>
              <a:t>Network metrics help identify early signs of conflict escalation and cartel destabilization in the rivalry network:</a:t>
            </a:r>
            <a:endParaRPr sz="1100"/>
          </a:p>
          <a:p>
            <a:pPr indent="-298450" lvl="0" marL="457200" rtl="0" algn="l">
              <a:spcBef>
                <a:spcPts val="0"/>
              </a:spcBef>
              <a:spcAft>
                <a:spcPts val="0"/>
              </a:spcAft>
              <a:buSzPts val="1100"/>
              <a:buChar char="●"/>
            </a:pPr>
            <a:r>
              <a:rPr lang="en" sz="1100"/>
              <a:t>An increase in degree/betweenness centrality</a:t>
            </a:r>
            <a:endParaRPr sz="1100"/>
          </a:p>
          <a:p>
            <a:pPr indent="-298450" lvl="0" marL="457200" rtl="0" algn="l">
              <a:spcBef>
                <a:spcPts val="0"/>
              </a:spcBef>
              <a:spcAft>
                <a:spcPts val="0"/>
              </a:spcAft>
              <a:buSzPts val="1100"/>
              <a:buChar char="●"/>
            </a:pPr>
            <a:r>
              <a:rPr lang="en" sz="1100"/>
              <a:t>An increase in eigenvector centrality</a:t>
            </a:r>
            <a:endParaRPr sz="1100"/>
          </a:p>
          <a:p>
            <a:pPr indent="-298450" lvl="0" marL="457200" rtl="0" algn="l">
              <a:spcBef>
                <a:spcPts val="0"/>
              </a:spcBef>
              <a:spcAft>
                <a:spcPts val="0"/>
              </a:spcAft>
              <a:buSzPts val="1100"/>
              <a:buChar char="●"/>
            </a:pPr>
            <a:r>
              <a:rPr lang="en" sz="1100"/>
              <a:t>An increase in transitivity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